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130" d="100"/>
          <a:sy n="130" d="100"/>
        </p:scale>
        <p:origin x="1284" y="126"/>
      </p:cViewPr>
      <p:guideLst/>
    </p:cSldViewPr>
  </p:slideViewPr>
  <p:notesTextViewPr>
    <p:cViewPr>
      <p:scale>
        <a:sx n="1" d="1"/>
        <a:sy n="1" d="1"/>
      </p:scale>
      <p:origin x="0" y="0"/>
    </p:cViewPr>
  </p:notesTextViewPr>
  <p:notesViewPr>
    <p:cSldViewPr snapToGrid="0">
      <p:cViewPr varScale="1">
        <p:scale>
          <a:sx n="82" d="100"/>
          <a:sy n="82" d="100"/>
        </p:scale>
        <p:origin x="39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58790-5991-A34A-AF69-38FB64AB8997}" type="datetimeFigureOut">
              <a:rPr lang="en-US" smtClean="0"/>
              <a:t>5/23/2023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639C2-2D05-9E45-848A-7721D3C78D90}" type="slidenum">
              <a:rPr lang="en-US" smtClean="0"/>
              <a:t>‹#›</a:t>
            </a:fld>
            <a:endParaRPr lang="en-US"/>
          </a:p>
        </p:txBody>
      </p:sp>
    </p:spTree>
    <p:extLst>
      <p:ext uri="{BB962C8B-B14F-4D97-AF65-F5344CB8AC3E}">
        <p14:creationId xmlns:p14="http://schemas.microsoft.com/office/powerpoint/2010/main" val="62606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47" indent="0" algn="ctr">
              <a:buNone/>
              <a:defRPr>
                <a:solidFill>
                  <a:schemeClr val="tx1">
                    <a:tint val="75000"/>
                  </a:schemeClr>
                </a:solidFill>
              </a:defRPr>
            </a:lvl2pPr>
            <a:lvl3pPr marL="685893" indent="0" algn="ctr">
              <a:buNone/>
              <a:defRPr>
                <a:solidFill>
                  <a:schemeClr val="tx1">
                    <a:tint val="75000"/>
                  </a:schemeClr>
                </a:solidFill>
              </a:defRPr>
            </a:lvl3pPr>
            <a:lvl4pPr marL="1028840" indent="0" algn="ctr">
              <a:buNone/>
              <a:defRPr>
                <a:solidFill>
                  <a:schemeClr val="tx1">
                    <a:tint val="75000"/>
                  </a:schemeClr>
                </a:solidFill>
              </a:defRPr>
            </a:lvl4pPr>
            <a:lvl5pPr marL="1371785" indent="0" algn="ctr">
              <a:buNone/>
              <a:defRPr>
                <a:solidFill>
                  <a:schemeClr val="tx1">
                    <a:tint val="75000"/>
                  </a:schemeClr>
                </a:solidFill>
              </a:defRPr>
            </a:lvl5pPr>
            <a:lvl6pPr marL="1714731" indent="0" algn="ctr">
              <a:buNone/>
              <a:defRPr>
                <a:solidFill>
                  <a:schemeClr val="tx1">
                    <a:tint val="75000"/>
                  </a:schemeClr>
                </a:solidFill>
              </a:defRPr>
            </a:lvl6pPr>
            <a:lvl7pPr marL="2057678" indent="0" algn="ctr">
              <a:buNone/>
              <a:defRPr>
                <a:solidFill>
                  <a:schemeClr val="tx1">
                    <a:tint val="75000"/>
                  </a:schemeClr>
                </a:solidFill>
              </a:defRPr>
            </a:lvl7pPr>
            <a:lvl8pPr marL="2400624" indent="0" algn="ctr">
              <a:buNone/>
              <a:defRPr>
                <a:solidFill>
                  <a:schemeClr val="tx1">
                    <a:tint val="75000"/>
                  </a:schemeClr>
                </a:solidFill>
              </a:defRPr>
            </a:lvl8pPr>
            <a:lvl9pPr marL="27435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2C9624-8537-344B-A181-774C3CF89A66}"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203406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lIns="91440" tIns="91440" r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276592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47" indent="0">
              <a:buNone/>
              <a:defRPr sz="1344">
                <a:solidFill>
                  <a:schemeClr val="tx1">
                    <a:tint val="75000"/>
                  </a:schemeClr>
                </a:solidFill>
              </a:defRPr>
            </a:lvl2pPr>
            <a:lvl3pPr marL="685893" indent="0">
              <a:buNone/>
              <a:defRPr sz="1203">
                <a:solidFill>
                  <a:schemeClr val="tx1">
                    <a:tint val="75000"/>
                  </a:schemeClr>
                </a:solidFill>
              </a:defRPr>
            </a:lvl3pPr>
            <a:lvl4pPr marL="1028840" indent="0">
              <a:buNone/>
              <a:defRPr sz="1047">
                <a:solidFill>
                  <a:schemeClr val="tx1">
                    <a:tint val="75000"/>
                  </a:schemeClr>
                </a:solidFill>
              </a:defRPr>
            </a:lvl4pPr>
            <a:lvl5pPr marL="1371785" indent="0">
              <a:buNone/>
              <a:defRPr sz="1047">
                <a:solidFill>
                  <a:schemeClr val="tx1">
                    <a:tint val="75000"/>
                  </a:schemeClr>
                </a:solidFill>
              </a:defRPr>
            </a:lvl5pPr>
            <a:lvl6pPr marL="1714731" indent="0">
              <a:buNone/>
              <a:defRPr sz="1047">
                <a:solidFill>
                  <a:schemeClr val="tx1">
                    <a:tint val="75000"/>
                  </a:schemeClr>
                </a:solidFill>
              </a:defRPr>
            </a:lvl6pPr>
            <a:lvl7pPr marL="2057678" indent="0">
              <a:buNone/>
              <a:defRPr sz="1047">
                <a:solidFill>
                  <a:schemeClr val="tx1">
                    <a:tint val="75000"/>
                  </a:schemeClr>
                </a:solidFill>
              </a:defRPr>
            </a:lvl7pPr>
            <a:lvl8pPr marL="2400624" indent="0">
              <a:buNone/>
              <a:defRPr sz="1047">
                <a:solidFill>
                  <a:schemeClr val="tx1">
                    <a:tint val="75000"/>
                  </a:schemeClr>
                </a:solidFill>
              </a:defRPr>
            </a:lvl8pPr>
            <a:lvl9pPr marL="2743571" indent="0">
              <a:buNone/>
              <a:defRPr sz="10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C9624-8537-344B-A181-774C3CF89A66}"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428286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6" y="7680327"/>
            <a:ext cx="19675475" cy="21724937"/>
          </a:xfrm>
        </p:spPr>
        <p:txBody>
          <a:bodyPr/>
          <a:lstStyle>
            <a:lvl1pPr>
              <a:defRPr sz="2094"/>
            </a:lvl1pPr>
            <a:lvl2pPr>
              <a:defRPr sz="1797"/>
            </a:lvl2pPr>
            <a:lvl3pPr>
              <a:defRPr sz="1500"/>
            </a:lvl3pPr>
            <a:lvl4pPr>
              <a:defRPr sz="1344"/>
            </a:lvl4pPr>
            <a:lvl5pPr>
              <a:defRPr sz="1344"/>
            </a:lvl5pPr>
            <a:lvl6pPr>
              <a:defRPr sz="1344"/>
            </a:lvl6pPr>
            <a:lvl7pPr>
              <a:defRPr sz="1344"/>
            </a:lvl7pPr>
            <a:lvl8pPr>
              <a:defRPr sz="1344"/>
            </a:lvl8pPr>
            <a:lvl9pPr>
              <a:defRPr sz="13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1" y="7680327"/>
            <a:ext cx="19675475" cy="21724937"/>
          </a:xfrm>
        </p:spPr>
        <p:txBody>
          <a:bodyPr/>
          <a:lstStyle>
            <a:lvl1pPr>
              <a:defRPr sz="2094"/>
            </a:lvl1pPr>
            <a:lvl2pPr>
              <a:defRPr sz="1797"/>
            </a:lvl2pPr>
            <a:lvl3pPr>
              <a:defRPr sz="1500"/>
            </a:lvl3pPr>
            <a:lvl4pPr>
              <a:defRPr sz="1344"/>
            </a:lvl4pPr>
            <a:lvl5pPr>
              <a:defRPr sz="1344"/>
            </a:lvl5pPr>
            <a:lvl6pPr>
              <a:defRPr sz="1344"/>
            </a:lvl6pPr>
            <a:lvl7pPr>
              <a:defRPr sz="1344"/>
            </a:lvl7pPr>
            <a:lvl8pPr>
              <a:defRPr sz="1344"/>
            </a:lvl8pPr>
            <a:lvl9pPr>
              <a:defRPr sz="13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C9624-8537-344B-A181-774C3CF89A66}"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57920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0"/>
            <a:ext cx="8229600" cy="63359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65300"/>
            <a:ext cx="4040188" cy="409576"/>
          </a:xfrm>
        </p:spPr>
        <p:txBody>
          <a:bodyPr lIns="45720" tIns="45720" rIns="45720" bIns="45720" anchor="b"/>
          <a:lstStyle>
            <a:lvl1pPr marL="0" indent="0" algn="ctr">
              <a:buNone/>
              <a:defRPr sz="1797" b="1"/>
            </a:lvl1pPr>
            <a:lvl2pPr marL="342947" indent="0">
              <a:buNone/>
              <a:defRPr sz="1500" b="1"/>
            </a:lvl2pPr>
            <a:lvl3pPr marL="685893" indent="0">
              <a:buNone/>
              <a:defRPr sz="1344" b="1"/>
            </a:lvl3pPr>
            <a:lvl4pPr marL="1028840" indent="0">
              <a:buNone/>
              <a:defRPr sz="1203" b="1"/>
            </a:lvl4pPr>
            <a:lvl5pPr marL="1371785" indent="0">
              <a:buNone/>
              <a:defRPr sz="1203" b="1"/>
            </a:lvl5pPr>
            <a:lvl6pPr marL="1714731" indent="0">
              <a:buNone/>
              <a:defRPr sz="1203" b="1"/>
            </a:lvl6pPr>
            <a:lvl7pPr marL="2057678" indent="0">
              <a:buNone/>
              <a:defRPr sz="1203" b="1"/>
            </a:lvl7pPr>
            <a:lvl8pPr marL="2400624" indent="0">
              <a:buNone/>
              <a:defRPr sz="1203" b="1"/>
            </a:lvl8pPr>
            <a:lvl9pPr marL="2743571"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97"/>
            </a:lvl1pPr>
            <a:lvl2pPr>
              <a:defRPr sz="1500"/>
            </a:lvl2pPr>
            <a:lvl3pPr>
              <a:defRPr sz="1344"/>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765300"/>
            <a:ext cx="4041775" cy="409576"/>
          </a:xfrm>
        </p:spPr>
        <p:txBody>
          <a:bodyPr lIns="45720" tIns="45720" rIns="45720" bIns="45720" anchor="b"/>
          <a:lstStyle>
            <a:lvl1pPr marL="0" indent="0" algn="ctr">
              <a:buNone/>
              <a:defRPr sz="1797" b="1"/>
            </a:lvl1pPr>
            <a:lvl2pPr marL="342947" indent="0">
              <a:buNone/>
              <a:defRPr sz="1500" b="1"/>
            </a:lvl2pPr>
            <a:lvl3pPr marL="685893" indent="0">
              <a:buNone/>
              <a:defRPr sz="1344" b="1"/>
            </a:lvl3pPr>
            <a:lvl4pPr marL="1028840" indent="0">
              <a:buNone/>
              <a:defRPr sz="1203" b="1"/>
            </a:lvl4pPr>
            <a:lvl5pPr marL="1371785" indent="0">
              <a:buNone/>
              <a:defRPr sz="1203" b="1"/>
            </a:lvl5pPr>
            <a:lvl6pPr marL="1714731" indent="0">
              <a:buNone/>
              <a:defRPr sz="1203" b="1"/>
            </a:lvl6pPr>
            <a:lvl7pPr marL="2057678" indent="0">
              <a:buNone/>
              <a:defRPr sz="1203" b="1"/>
            </a:lvl7pPr>
            <a:lvl8pPr marL="2400624" indent="0">
              <a:buNone/>
              <a:defRPr sz="1203" b="1"/>
            </a:lvl8pPr>
            <a:lvl9pPr marL="2743571"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797"/>
            </a:lvl1pPr>
            <a:lvl2pPr>
              <a:defRPr sz="1500"/>
            </a:lvl2pPr>
            <a:lvl3pPr>
              <a:defRPr sz="1344"/>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C9624-8537-344B-A181-774C3CF89A66}" type="datetimeFigureOut">
              <a:rPr lang="en-US" smtClean="0"/>
              <a:pPr/>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356169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C9624-8537-344B-A181-774C3CF89A66}" type="datetimeFigureOut">
              <a:rPr lang="en-US" smtClean="0"/>
              <a:pPr/>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1480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C9624-8537-344B-A181-774C3CF89A66}" type="datetimeFigureOut">
              <a:rPr lang="en-US" smtClean="0"/>
              <a:pPr/>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278862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7"/>
            </a:lvl1pPr>
            <a:lvl2pPr>
              <a:defRPr sz="2094"/>
            </a:lvl2pPr>
            <a:lvl3pPr>
              <a:defRPr sz="179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47"/>
            </a:lvl1pPr>
            <a:lvl2pPr marL="342947" indent="0">
              <a:buNone/>
              <a:defRPr sz="906"/>
            </a:lvl2pPr>
            <a:lvl3pPr marL="685893" indent="0">
              <a:buNone/>
              <a:defRPr sz="750"/>
            </a:lvl3pPr>
            <a:lvl4pPr marL="1028840" indent="0">
              <a:buNone/>
              <a:defRPr sz="672"/>
            </a:lvl4pPr>
            <a:lvl5pPr marL="1371785" indent="0">
              <a:buNone/>
              <a:defRPr sz="672"/>
            </a:lvl5pPr>
            <a:lvl6pPr marL="1714731" indent="0">
              <a:buNone/>
              <a:defRPr sz="672"/>
            </a:lvl6pPr>
            <a:lvl7pPr marL="2057678" indent="0">
              <a:buNone/>
              <a:defRPr sz="672"/>
            </a:lvl7pPr>
            <a:lvl8pPr marL="2400624" indent="0">
              <a:buNone/>
              <a:defRPr sz="672"/>
            </a:lvl8pPr>
            <a:lvl9pPr marL="2743571" indent="0">
              <a:buNone/>
              <a:defRPr sz="672"/>
            </a:lvl9pPr>
          </a:lstStyle>
          <a:p>
            <a:pPr lvl="0"/>
            <a:r>
              <a:rPr lang="en-US"/>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54974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7"/>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7"/>
            </a:lvl1pPr>
            <a:lvl2pPr marL="342947" indent="0">
              <a:buNone/>
              <a:defRPr sz="2094"/>
            </a:lvl2pPr>
            <a:lvl3pPr marL="685893" indent="0">
              <a:buNone/>
              <a:defRPr sz="1797"/>
            </a:lvl3pPr>
            <a:lvl4pPr marL="1028840" indent="0">
              <a:buNone/>
              <a:defRPr sz="1500"/>
            </a:lvl4pPr>
            <a:lvl5pPr marL="1371785" indent="0">
              <a:buNone/>
              <a:defRPr sz="1500"/>
            </a:lvl5pPr>
            <a:lvl6pPr marL="1714731" indent="0">
              <a:buNone/>
              <a:defRPr sz="1500"/>
            </a:lvl6pPr>
            <a:lvl7pPr marL="2057678" indent="0">
              <a:buNone/>
              <a:defRPr sz="1500"/>
            </a:lvl7pPr>
            <a:lvl8pPr marL="2400624" indent="0">
              <a:buNone/>
              <a:defRPr sz="1500"/>
            </a:lvl8pPr>
            <a:lvl9pPr marL="2743571" indent="0">
              <a:buNone/>
              <a:defRPr sz="1500"/>
            </a:lvl9pPr>
          </a:lstStyle>
          <a:p>
            <a:r>
              <a:rPr lang="en-US"/>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47"/>
            </a:lvl1pPr>
            <a:lvl2pPr marL="342947" indent="0">
              <a:buNone/>
              <a:defRPr sz="906"/>
            </a:lvl2pPr>
            <a:lvl3pPr marL="685893" indent="0">
              <a:buNone/>
              <a:defRPr sz="750"/>
            </a:lvl3pPr>
            <a:lvl4pPr marL="1028840" indent="0">
              <a:buNone/>
              <a:defRPr sz="672"/>
            </a:lvl4pPr>
            <a:lvl5pPr marL="1371785" indent="0">
              <a:buNone/>
              <a:defRPr sz="672"/>
            </a:lvl5pPr>
            <a:lvl6pPr marL="1714731" indent="0">
              <a:buNone/>
              <a:defRPr sz="672"/>
            </a:lvl6pPr>
            <a:lvl7pPr marL="2057678" indent="0">
              <a:buNone/>
              <a:defRPr sz="672"/>
            </a:lvl7pPr>
            <a:lvl8pPr marL="2400624" indent="0">
              <a:buNone/>
              <a:defRPr sz="672"/>
            </a:lvl8pPr>
            <a:lvl9pPr marL="2743571" indent="0">
              <a:buNone/>
              <a:defRPr sz="672"/>
            </a:lvl9pPr>
          </a:lstStyle>
          <a:p>
            <a:pPr lvl="0"/>
            <a:r>
              <a:rPr lang="en-US"/>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extLst>
      <p:ext uri="{BB962C8B-B14F-4D97-AF65-F5344CB8AC3E}">
        <p14:creationId xmlns:p14="http://schemas.microsoft.com/office/powerpoint/2010/main" val="101485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95000">
              <a:schemeClr val="bg1">
                <a:lumMod val="8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60973" y="1354302"/>
            <a:ext cx="6022055" cy="571989"/>
          </a:xfrm>
          <a:prstGeom prst="rect">
            <a:avLst/>
          </a:prstGeom>
        </p:spPr>
        <p:txBody>
          <a:bodyPr vert="horz" lIns="438912" tIns="219456" rIns="438912" bIns="21945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37574"/>
            <a:ext cx="8229600" cy="4525963"/>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438912" tIns="219456" rIns="438912" bIns="219456" rtlCol="0" anchor="ctr"/>
          <a:lstStyle>
            <a:lvl1pPr algn="l">
              <a:defRPr sz="906">
                <a:solidFill>
                  <a:schemeClr val="tx1">
                    <a:tint val="75000"/>
                  </a:schemeClr>
                </a:solidFill>
              </a:defRPr>
            </a:lvl1pPr>
          </a:lstStyle>
          <a:p>
            <a:fld id="{0C2C9624-8537-344B-A181-774C3CF89A66}" type="datetimeFigureOut">
              <a:rPr lang="en-US" smtClean="0"/>
              <a:pPr/>
              <a:t>5/23/2023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438912" tIns="219456" rIns="438912" bIns="219456" rtlCol="0" anchor="ctr"/>
          <a:lstStyle>
            <a:lvl1pPr algn="ctr">
              <a:defRPr sz="9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438912" tIns="219456" rIns="438912" bIns="219456" rtlCol="0" anchor="ctr"/>
          <a:lstStyle>
            <a:lvl1pPr algn="r">
              <a:defRPr sz="906">
                <a:solidFill>
                  <a:schemeClr val="tx1">
                    <a:tint val="75000"/>
                  </a:schemeClr>
                </a:solidFill>
              </a:defRPr>
            </a:lvl1pPr>
          </a:lstStyle>
          <a:p>
            <a:fld id="{4AF12122-570C-394B-A3C0-8A0DA37D7384}" type="slidenum">
              <a:rPr lang="en-US" smtClean="0"/>
              <a:pPr/>
              <a:t>‹#›</a:t>
            </a:fld>
            <a:endParaRPr lang="en-US"/>
          </a:p>
        </p:txBody>
      </p:sp>
      <p:pic>
        <p:nvPicPr>
          <p:cNvPr id="8" name="Picture 7" descr="Graphical user interface&#10;&#10;Description automatically generated">
            <a:extLst>
              <a:ext uri="{FF2B5EF4-FFF2-40B4-BE49-F238E27FC236}">
                <a16:creationId xmlns:a16="http://schemas.microsoft.com/office/drawing/2014/main" id="{80FAE1B6-13D2-E577-6FB8-09613D552C5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381750" y="270887"/>
            <a:ext cx="2476500" cy="990600"/>
          </a:xfrm>
          <a:prstGeom prst="rect">
            <a:avLst/>
          </a:prstGeom>
        </p:spPr>
      </p:pic>
      <p:pic>
        <p:nvPicPr>
          <p:cNvPr id="11" name="Picture 10">
            <a:extLst>
              <a:ext uri="{FF2B5EF4-FFF2-40B4-BE49-F238E27FC236}">
                <a16:creationId xmlns:a16="http://schemas.microsoft.com/office/drawing/2014/main" id="{DD2C4893-5246-7FF1-EE29-E96E90B6A23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57200" y="594463"/>
            <a:ext cx="2305051" cy="505216"/>
          </a:xfrm>
          <a:prstGeom prst="rect">
            <a:avLst/>
          </a:prstGeom>
        </p:spPr>
      </p:pic>
    </p:spTree>
    <p:extLst>
      <p:ext uri="{BB962C8B-B14F-4D97-AF65-F5344CB8AC3E}">
        <p14:creationId xmlns:p14="http://schemas.microsoft.com/office/powerpoint/2010/main" val="354360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342947" rtl="0" eaLnBrk="1" latinLnBrk="0" hangingPunct="1">
        <a:spcBef>
          <a:spcPct val="0"/>
        </a:spcBef>
        <a:buNone/>
        <a:defRPr sz="3297" kern="1200">
          <a:solidFill>
            <a:schemeClr val="tx1"/>
          </a:solidFill>
          <a:latin typeface="+mj-lt"/>
          <a:ea typeface="+mj-ea"/>
          <a:cs typeface="+mj-cs"/>
        </a:defRPr>
      </a:lvl1pPr>
    </p:titleStyle>
    <p:bodyStyle>
      <a:lvl1pPr marL="257210" indent="-257210" algn="l" defTabSz="342947" rtl="0" eaLnBrk="1" latinLnBrk="0" hangingPunct="1">
        <a:spcBef>
          <a:spcPct val="20000"/>
        </a:spcBef>
        <a:buFont typeface="Arial"/>
        <a:buChar char="•"/>
        <a:defRPr sz="2407" kern="1200">
          <a:solidFill>
            <a:schemeClr val="tx1"/>
          </a:solidFill>
          <a:latin typeface="+mn-lt"/>
          <a:ea typeface="+mn-ea"/>
          <a:cs typeface="+mn-cs"/>
        </a:defRPr>
      </a:lvl1pPr>
      <a:lvl2pPr marL="557288" indent="-214342" algn="l" defTabSz="342947" rtl="0" eaLnBrk="1" latinLnBrk="0" hangingPunct="1">
        <a:spcBef>
          <a:spcPct val="20000"/>
        </a:spcBef>
        <a:buFont typeface="Arial"/>
        <a:buChar char="–"/>
        <a:defRPr sz="2094" kern="1200">
          <a:solidFill>
            <a:schemeClr val="tx1"/>
          </a:solidFill>
          <a:latin typeface="+mn-lt"/>
          <a:ea typeface="+mn-ea"/>
          <a:cs typeface="+mn-cs"/>
        </a:defRPr>
      </a:lvl2pPr>
      <a:lvl3pPr marL="857366" indent="-171473" algn="l" defTabSz="342947" rtl="0" eaLnBrk="1" latinLnBrk="0" hangingPunct="1">
        <a:spcBef>
          <a:spcPct val="20000"/>
        </a:spcBef>
        <a:buFont typeface="Arial"/>
        <a:buChar char="•"/>
        <a:defRPr sz="1797" kern="1200">
          <a:solidFill>
            <a:schemeClr val="tx1"/>
          </a:solidFill>
          <a:latin typeface="+mn-lt"/>
          <a:ea typeface="+mn-ea"/>
          <a:cs typeface="+mn-cs"/>
        </a:defRPr>
      </a:lvl3pPr>
      <a:lvl4pPr marL="1200312" indent="-171473" algn="l" defTabSz="342947" rtl="0" eaLnBrk="1" latinLnBrk="0" hangingPunct="1">
        <a:spcBef>
          <a:spcPct val="20000"/>
        </a:spcBef>
        <a:buFont typeface="Arial"/>
        <a:buChar char="–"/>
        <a:defRPr sz="1500" kern="1200">
          <a:solidFill>
            <a:schemeClr val="tx1"/>
          </a:solidFill>
          <a:latin typeface="+mn-lt"/>
          <a:ea typeface="+mn-ea"/>
          <a:cs typeface="+mn-cs"/>
        </a:defRPr>
      </a:lvl4pPr>
      <a:lvl5pPr marL="1543259" indent="-171473" algn="l" defTabSz="342947" rtl="0" eaLnBrk="1" latinLnBrk="0" hangingPunct="1">
        <a:spcBef>
          <a:spcPct val="20000"/>
        </a:spcBef>
        <a:buFont typeface="Arial"/>
        <a:buChar char="»"/>
        <a:defRPr sz="1500" kern="1200">
          <a:solidFill>
            <a:schemeClr val="tx1"/>
          </a:solidFill>
          <a:latin typeface="+mn-lt"/>
          <a:ea typeface="+mn-ea"/>
          <a:cs typeface="+mn-cs"/>
        </a:defRPr>
      </a:lvl5pPr>
      <a:lvl6pPr marL="1886205" indent="-171473" algn="l" defTabSz="342947" rtl="0" eaLnBrk="1" latinLnBrk="0" hangingPunct="1">
        <a:spcBef>
          <a:spcPct val="20000"/>
        </a:spcBef>
        <a:buFont typeface="Arial"/>
        <a:buChar char="•"/>
        <a:defRPr sz="1500" kern="1200">
          <a:solidFill>
            <a:schemeClr val="tx1"/>
          </a:solidFill>
          <a:latin typeface="+mn-lt"/>
          <a:ea typeface="+mn-ea"/>
          <a:cs typeface="+mn-cs"/>
        </a:defRPr>
      </a:lvl6pPr>
      <a:lvl7pPr marL="2229152" indent="-171473" algn="l" defTabSz="342947" rtl="0" eaLnBrk="1" latinLnBrk="0" hangingPunct="1">
        <a:spcBef>
          <a:spcPct val="20000"/>
        </a:spcBef>
        <a:buFont typeface="Arial"/>
        <a:buChar char="•"/>
        <a:defRPr sz="1500" kern="1200">
          <a:solidFill>
            <a:schemeClr val="tx1"/>
          </a:solidFill>
          <a:latin typeface="+mn-lt"/>
          <a:ea typeface="+mn-ea"/>
          <a:cs typeface="+mn-cs"/>
        </a:defRPr>
      </a:lvl7pPr>
      <a:lvl8pPr marL="2572097" indent="-171473" algn="l" defTabSz="342947" rtl="0" eaLnBrk="1" latinLnBrk="0" hangingPunct="1">
        <a:spcBef>
          <a:spcPct val="20000"/>
        </a:spcBef>
        <a:buFont typeface="Arial"/>
        <a:buChar char="•"/>
        <a:defRPr sz="1500" kern="1200">
          <a:solidFill>
            <a:schemeClr val="tx1"/>
          </a:solidFill>
          <a:latin typeface="+mn-lt"/>
          <a:ea typeface="+mn-ea"/>
          <a:cs typeface="+mn-cs"/>
        </a:defRPr>
      </a:lvl8pPr>
      <a:lvl9pPr marL="2915043" indent="-171473" algn="l" defTabSz="3429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7" rtl="0" eaLnBrk="1" latinLnBrk="0" hangingPunct="1">
        <a:defRPr sz="1344" kern="1200">
          <a:solidFill>
            <a:schemeClr val="tx1"/>
          </a:solidFill>
          <a:latin typeface="+mn-lt"/>
          <a:ea typeface="+mn-ea"/>
          <a:cs typeface="+mn-cs"/>
        </a:defRPr>
      </a:lvl1pPr>
      <a:lvl2pPr marL="342947" algn="l" defTabSz="342947" rtl="0" eaLnBrk="1" latinLnBrk="0" hangingPunct="1">
        <a:defRPr sz="1344" kern="1200">
          <a:solidFill>
            <a:schemeClr val="tx1"/>
          </a:solidFill>
          <a:latin typeface="+mn-lt"/>
          <a:ea typeface="+mn-ea"/>
          <a:cs typeface="+mn-cs"/>
        </a:defRPr>
      </a:lvl2pPr>
      <a:lvl3pPr marL="685893" algn="l" defTabSz="342947" rtl="0" eaLnBrk="1" latinLnBrk="0" hangingPunct="1">
        <a:defRPr sz="1344" kern="1200">
          <a:solidFill>
            <a:schemeClr val="tx1"/>
          </a:solidFill>
          <a:latin typeface="+mn-lt"/>
          <a:ea typeface="+mn-ea"/>
          <a:cs typeface="+mn-cs"/>
        </a:defRPr>
      </a:lvl3pPr>
      <a:lvl4pPr marL="1028840" algn="l" defTabSz="342947" rtl="0" eaLnBrk="1" latinLnBrk="0" hangingPunct="1">
        <a:defRPr sz="1344" kern="1200">
          <a:solidFill>
            <a:schemeClr val="tx1"/>
          </a:solidFill>
          <a:latin typeface="+mn-lt"/>
          <a:ea typeface="+mn-ea"/>
          <a:cs typeface="+mn-cs"/>
        </a:defRPr>
      </a:lvl4pPr>
      <a:lvl5pPr marL="1371785" algn="l" defTabSz="342947" rtl="0" eaLnBrk="1" latinLnBrk="0" hangingPunct="1">
        <a:defRPr sz="1344" kern="1200">
          <a:solidFill>
            <a:schemeClr val="tx1"/>
          </a:solidFill>
          <a:latin typeface="+mn-lt"/>
          <a:ea typeface="+mn-ea"/>
          <a:cs typeface="+mn-cs"/>
        </a:defRPr>
      </a:lvl5pPr>
      <a:lvl6pPr marL="1714731" algn="l" defTabSz="342947" rtl="0" eaLnBrk="1" latinLnBrk="0" hangingPunct="1">
        <a:defRPr sz="1344" kern="1200">
          <a:solidFill>
            <a:schemeClr val="tx1"/>
          </a:solidFill>
          <a:latin typeface="+mn-lt"/>
          <a:ea typeface="+mn-ea"/>
          <a:cs typeface="+mn-cs"/>
        </a:defRPr>
      </a:lvl6pPr>
      <a:lvl7pPr marL="2057678" algn="l" defTabSz="342947" rtl="0" eaLnBrk="1" latinLnBrk="0" hangingPunct="1">
        <a:defRPr sz="1344" kern="1200">
          <a:solidFill>
            <a:schemeClr val="tx1"/>
          </a:solidFill>
          <a:latin typeface="+mn-lt"/>
          <a:ea typeface="+mn-ea"/>
          <a:cs typeface="+mn-cs"/>
        </a:defRPr>
      </a:lvl7pPr>
      <a:lvl8pPr marL="2400624" algn="l" defTabSz="342947" rtl="0" eaLnBrk="1" latinLnBrk="0" hangingPunct="1">
        <a:defRPr sz="1344" kern="1200">
          <a:solidFill>
            <a:schemeClr val="tx1"/>
          </a:solidFill>
          <a:latin typeface="+mn-lt"/>
          <a:ea typeface="+mn-ea"/>
          <a:cs typeface="+mn-cs"/>
        </a:defRPr>
      </a:lvl8pPr>
      <a:lvl9pPr marL="2743571" algn="l" defTabSz="342947" rtl="0" eaLnBrk="1" latinLnBrk="0" hangingPunct="1">
        <a:defRPr sz="13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te.nj.us/health/advancedirective/documents/instruction_directive.pdf" TargetMode="External"/><Relationship Id="rId2" Type="http://schemas.openxmlformats.org/officeDocument/2006/relationships/hyperlink" Target="https://www.state.nj.us/health/advancedirective/documents/proxy_directive.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nj.gov/health/advancedirective/ad/forums-faqs/" TargetMode="External"/><Relationship Id="rId13" Type="http://schemas.openxmlformats.org/officeDocument/2006/relationships/hyperlink" Target="https://www.nia.nih.gov/health/advance-care-planning-advance-directives-health-care" TargetMode="External"/><Relationship Id="rId3" Type="http://schemas.openxmlformats.org/officeDocument/2006/relationships/hyperlink" Target="https://www.acpdecisions.org/" TargetMode="External"/><Relationship Id="rId7" Type="http://schemas.openxmlformats.org/officeDocument/2006/relationships/hyperlink" Target="https://prepareforyourcare.org/en/welcome" TargetMode="External"/><Relationship Id="rId12" Type="http://schemas.openxmlformats.org/officeDocument/2006/relationships/hyperlink" Target="https://www.caringinfo.org/" TargetMode="External"/><Relationship Id="rId2" Type="http://schemas.openxmlformats.org/officeDocument/2006/relationships/hyperlink" Target="https://theconversationproject.org/" TargetMode="External"/><Relationship Id="rId1" Type="http://schemas.openxmlformats.org/officeDocument/2006/relationships/slideLayout" Target="../slideLayouts/slideLayout2.xml"/><Relationship Id="rId6" Type="http://schemas.openxmlformats.org/officeDocument/2006/relationships/hyperlink" Target="http://www.begintheconversation.org/" TargetMode="External"/><Relationship Id="rId11" Type="http://schemas.openxmlformats.org/officeDocument/2006/relationships/hyperlink" Target="https://codaalliance.org/" TargetMode="External"/><Relationship Id="rId5" Type="http://schemas.openxmlformats.org/officeDocument/2006/relationships/hyperlink" Target="https://www.cancer.net/sites/cancer.net/files/advanced_cancer_care_planning.pdf" TargetMode="External"/><Relationship Id="rId10" Type="http://schemas.openxmlformats.org/officeDocument/2006/relationships/hyperlink" Target="https://mydirectives.com/" TargetMode="External"/><Relationship Id="rId4" Type="http://schemas.openxmlformats.org/officeDocument/2006/relationships/hyperlink" Target="https://agingwithdignity.org/" TargetMode="External"/><Relationship Id="rId9" Type="http://schemas.openxmlformats.org/officeDocument/2006/relationships/hyperlink" Target="https://www.cancer.org/cancer/managing-cancer/making-treatment-decisions/advance-directives/setting-up-a-good-adv-health-care-directiv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heconvesationproject.org/" TargetMode="External"/><Relationship Id="rId2" Type="http://schemas.openxmlformats.org/officeDocument/2006/relationships/hyperlink" Target="http://www.ihi.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F005-A7B5-D413-B0B2-4B41CA36B53F}"/>
              </a:ext>
            </a:extLst>
          </p:cNvPr>
          <p:cNvSpPr>
            <a:spLocks noGrp="1"/>
          </p:cNvSpPr>
          <p:nvPr>
            <p:ph type="ctrTitle"/>
          </p:nvPr>
        </p:nvSpPr>
        <p:spPr>
          <a:xfrm>
            <a:off x="685800" y="2314578"/>
            <a:ext cx="7772400" cy="1752599"/>
          </a:xfrm>
        </p:spPr>
        <p:txBody>
          <a:bodyPr>
            <a:normAutofit fontScale="90000"/>
          </a:bodyPr>
          <a:lstStyle/>
          <a:p>
            <a:r>
              <a:rPr lang="en-US" sz="3800" i="1" dirty="0">
                <a:cs typeface="Aldhabi" panose="020B0604020202020204" pitchFamily="2" charset="-78"/>
              </a:rPr>
              <a:t>Planning for Peace of Mind</a:t>
            </a:r>
            <a:r>
              <a:rPr lang="en-US" sz="3800" dirty="0">
                <a:cs typeface="Aldhabi" panose="020B0604020202020204" pitchFamily="2" charset="-78"/>
              </a:rPr>
              <a:t>: </a:t>
            </a:r>
            <a:br>
              <a:rPr lang="en-US" sz="3800" dirty="0">
                <a:cs typeface="Aldhabi" panose="020B0604020202020204" pitchFamily="2" charset="-78"/>
              </a:rPr>
            </a:br>
            <a:r>
              <a:rPr lang="en-US" sz="3800" dirty="0">
                <a:cs typeface="Aldhabi" panose="020B0604020202020204" pitchFamily="2" charset="-78"/>
              </a:rPr>
              <a:t>A Workshop on Advance Care Planning</a:t>
            </a:r>
            <a:br>
              <a:rPr lang="en-US" dirty="0">
                <a:cs typeface="Aldhabi" panose="020B0604020202020204" pitchFamily="2" charset="-78"/>
              </a:rPr>
            </a:br>
            <a:br>
              <a:rPr lang="en-US" dirty="0"/>
            </a:br>
            <a:r>
              <a:rPr lang="en-US" sz="3100" dirty="0"/>
              <a:t>May 25, 2023</a:t>
            </a:r>
            <a:br>
              <a:rPr lang="en-US" dirty="0"/>
            </a:br>
            <a:endParaRPr lang="en-US" dirty="0"/>
          </a:p>
        </p:txBody>
      </p:sp>
      <p:sp>
        <p:nvSpPr>
          <p:cNvPr id="3" name="Subtitle 2">
            <a:extLst>
              <a:ext uri="{FF2B5EF4-FFF2-40B4-BE49-F238E27FC236}">
                <a16:creationId xmlns:a16="http://schemas.microsoft.com/office/drawing/2014/main" id="{F230B7AA-B4AF-2C6C-32E7-9B0A5C4F20FC}"/>
              </a:ext>
            </a:extLst>
          </p:cNvPr>
          <p:cNvSpPr>
            <a:spLocks noGrp="1"/>
          </p:cNvSpPr>
          <p:nvPr>
            <p:ph type="subTitle" idx="1"/>
          </p:nvPr>
        </p:nvSpPr>
        <p:spPr>
          <a:xfrm>
            <a:off x="1371600" y="3967992"/>
            <a:ext cx="6400800" cy="2550253"/>
          </a:xfrm>
        </p:spPr>
        <p:txBody>
          <a:bodyPr>
            <a:normAutofit fontScale="70000" lnSpcReduction="20000"/>
          </a:bodyPr>
          <a:lstStyle/>
          <a:p>
            <a:pPr>
              <a:lnSpc>
                <a:spcPct val="140000"/>
              </a:lnSpc>
            </a:pPr>
            <a:r>
              <a:rPr lang="en-US" dirty="0">
                <a:solidFill>
                  <a:srgbClr val="C00000"/>
                </a:solidFill>
              </a:rPr>
              <a:t>Elsie </a:t>
            </a:r>
            <a:r>
              <a:rPr lang="en-US" dirty="0" err="1">
                <a:solidFill>
                  <a:srgbClr val="C00000"/>
                </a:solidFill>
              </a:rPr>
              <a:t>Castrorao</a:t>
            </a:r>
            <a:r>
              <a:rPr lang="en-US" dirty="0">
                <a:solidFill>
                  <a:srgbClr val="C00000"/>
                </a:solidFill>
              </a:rPr>
              <a:t>, MSN, RN, ANP-NPC, AOCNP</a:t>
            </a:r>
            <a:br>
              <a:rPr lang="en-US" dirty="0">
                <a:solidFill>
                  <a:srgbClr val="C00000"/>
                </a:solidFill>
              </a:rPr>
            </a:br>
            <a:r>
              <a:rPr lang="en-US" dirty="0">
                <a:solidFill>
                  <a:srgbClr val="C00000"/>
                </a:solidFill>
              </a:rPr>
              <a:t>Rutgers Cancer Institute of New Jersey</a:t>
            </a:r>
          </a:p>
          <a:p>
            <a:endParaRPr lang="en-US" dirty="0">
              <a:solidFill>
                <a:srgbClr val="C00000"/>
              </a:solidFill>
            </a:endParaRPr>
          </a:p>
          <a:p>
            <a:pPr>
              <a:lnSpc>
                <a:spcPct val="140000"/>
              </a:lnSpc>
            </a:pPr>
            <a:r>
              <a:rPr lang="en-US" dirty="0">
                <a:solidFill>
                  <a:srgbClr val="C00000"/>
                </a:solidFill>
              </a:rPr>
              <a:t>Deborah Leif, MSW, LCSW, OSW-C</a:t>
            </a:r>
          </a:p>
          <a:p>
            <a:pPr>
              <a:lnSpc>
                <a:spcPct val="140000"/>
              </a:lnSpc>
            </a:pPr>
            <a:r>
              <a:rPr lang="en-US" dirty="0">
                <a:solidFill>
                  <a:srgbClr val="C00000"/>
                </a:solidFill>
              </a:rPr>
              <a:t>Rose </a:t>
            </a:r>
            <a:r>
              <a:rPr lang="en-US" dirty="0" err="1">
                <a:solidFill>
                  <a:srgbClr val="C00000"/>
                </a:solidFill>
              </a:rPr>
              <a:t>Slirzewski</a:t>
            </a:r>
            <a:r>
              <a:rPr lang="en-US" dirty="0">
                <a:solidFill>
                  <a:srgbClr val="C00000"/>
                </a:solidFill>
              </a:rPr>
              <a:t>, LCSW</a:t>
            </a:r>
          </a:p>
          <a:p>
            <a:pPr>
              <a:lnSpc>
                <a:spcPct val="140000"/>
              </a:lnSpc>
            </a:pPr>
            <a:r>
              <a:rPr lang="en-US" dirty="0">
                <a:solidFill>
                  <a:srgbClr val="C00000"/>
                </a:solidFill>
              </a:rPr>
              <a:t>Rutgers Cancer Institute of New Jersey</a:t>
            </a:r>
          </a:p>
          <a:p>
            <a:endParaRPr lang="en-US" dirty="0"/>
          </a:p>
        </p:txBody>
      </p:sp>
    </p:spTree>
    <p:extLst>
      <p:ext uri="{BB962C8B-B14F-4D97-AF65-F5344CB8AC3E}">
        <p14:creationId xmlns:p14="http://schemas.microsoft.com/office/powerpoint/2010/main" val="1911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457200" y="1053920"/>
            <a:ext cx="8229600" cy="633592"/>
          </a:xfrm>
        </p:spPr>
        <p:txBody>
          <a:bodyPr>
            <a:normAutofit fontScale="90000"/>
          </a:bodyPr>
          <a:lstStyle/>
          <a:p>
            <a:pPr algn="l"/>
            <a:r>
              <a:rPr lang="en-US" dirty="0"/>
              <a:t>New Jersey Advance Directives</a:t>
            </a:r>
          </a:p>
        </p:txBody>
      </p:sp>
      <p:sp>
        <p:nvSpPr>
          <p:cNvPr id="4" name="Text Placeholder 3">
            <a:extLst>
              <a:ext uri="{FF2B5EF4-FFF2-40B4-BE49-F238E27FC236}">
                <a16:creationId xmlns:a16="http://schemas.microsoft.com/office/drawing/2014/main" id="{898E76A5-346D-35BD-3DE6-C2E87E80948B}"/>
              </a:ext>
            </a:extLst>
          </p:cNvPr>
          <p:cNvSpPr>
            <a:spLocks noGrp="1"/>
          </p:cNvSpPr>
          <p:nvPr>
            <p:ph type="body" idx="1"/>
          </p:nvPr>
        </p:nvSpPr>
        <p:spPr>
          <a:xfrm>
            <a:off x="457200" y="1831181"/>
            <a:ext cx="4040188" cy="715169"/>
          </a:xfrm>
        </p:spPr>
        <p:txBody>
          <a:bodyPr>
            <a:normAutofit fontScale="92500"/>
          </a:bodyPr>
          <a:lstStyle/>
          <a:p>
            <a:r>
              <a:rPr lang="en-US" dirty="0">
                <a:solidFill>
                  <a:srgbClr val="C00000"/>
                </a:solidFill>
              </a:rPr>
              <a:t>Proxy Directive </a:t>
            </a:r>
            <a:br>
              <a:rPr lang="en-US" dirty="0">
                <a:solidFill>
                  <a:srgbClr val="C00000"/>
                </a:solidFill>
              </a:rPr>
            </a:br>
            <a:r>
              <a:rPr lang="en-US" dirty="0">
                <a:solidFill>
                  <a:srgbClr val="C00000"/>
                </a:solidFill>
              </a:rPr>
              <a:t>(Durable Power of Attorney for Health Care)</a:t>
            </a:r>
          </a:p>
          <a:p>
            <a:endParaRPr lang="en-US" dirty="0"/>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sz="half" idx="2"/>
          </p:nvPr>
        </p:nvSpPr>
        <p:spPr>
          <a:xfrm>
            <a:off x="457200" y="2393950"/>
            <a:ext cx="4040188" cy="4311650"/>
          </a:xfrm>
        </p:spPr>
        <p:txBody>
          <a:bodyPr>
            <a:normAutofit fontScale="85000" lnSpcReduction="20000"/>
          </a:bodyPr>
          <a:lstStyle/>
          <a:p>
            <a:pPr>
              <a:lnSpc>
                <a:spcPct val="110000"/>
              </a:lnSpc>
            </a:pPr>
            <a:r>
              <a:rPr lang="en-US" dirty="0">
                <a:hlinkClick r:id="rId2"/>
              </a:rPr>
              <a:t>https://www.state.nj.us/health/advancedirective/documents/proxy_directive.pdf</a:t>
            </a:r>
            <a:r>
              <a:rPr lang="en-US" dirty="0"/>
              <a:t>  </a:t>
            </a:r>
          </a:p>
          <a:p>
            <a:pPr>
              <a:lnSpc>
                <a:spcPct val="110000"/>
              </a:lnSpc>
            </a:pPr>
            <a:r>
              <a:rPr lang="en-US" dirty="0"/>
              <a:t>On this form you choose who will make decisions for your medical care when you are not able to do so.</a:t>
            </a:r>
          </a:p>
          <a:p>
            <a:pPr>
              <a:lnSpc>
                <a:spcPct val="110000"/>
              </a:lnSpc>
            </a:pPr>
            <a:r>
              <a:rPr lang="en-US" dirty="0"/>
              <a:t>On this form you decide if your representative can make a decision about artificial fluids or nutrition.</a:t>
            </a:r>
          </a:p>
          <a:p>
            <a:pPr>
              <a:lnSpc>
                <a:spcPct val="110000"/>
              </a:lnSpc>
            </a:pPr>
            <a:r>
              <a:rPr lang="en-US" dirty="0"/>
              <a:t>You can list two alternate people if you wish.</a:t>
            </a:r>
          </a:p>
          <a:p>
            <a:pPr>
              <a:lnSpc>
                <a:spcPct val="110000"/>
              </a:lnSpc>
            </a:pPr>
            <a:r>
              <a:rPr lang="en-US" dirty="0"/>
              <a:t>A notary is not required.</a:t>
            </a:r>
          </a:p>
          <a:p>
            <a:pPr>
              <a:lnSpc>
                <a:spcPct val="110000"/>
              </a:lnSpc>
            </a:pPr>
            <a:r>
              <a:rPr lang="en-US" dirty="0"/>
              <a:t>Two witnesses are required; they cannot be individuals designated as healthcare proxies on this form.</a:t>
            </a:r>
          </a:p>
          <a:p>
            <a:endParaRPr lang="en-US" dirty="0"/>
          </a:p>
        </p:txBody>
      </p:sp>
      <p:sp>
        <p:nvSpPr>
          <p:cNvPr id="5" name="Text Placeholder 4">
            <a:extLst>
              <a:ext uri="{FF2B5EF4-FFF2-40B4-BE49-F238E27FC236}">
                <a16:creationId xmlns:a16="http://schemas.microsoft.com/office/drawing/2014/main" id="{9668C18F-4354-8B2C-9D2F-EEEBBDCE45D9}"/>
              </a:ext>
            </a:extLst>
          </p:cNvPr>
          <p:cNvSpPr>
            <a:spLocks noGrp="1"/>
          </p:cNvSpPr>
          <p:nvPr>
            <p:ph type="body" sz="quarter" idx="3"/>
          </p:nvPr>
        </p:nvSpPr>
        <p:spPr>
          <a:xfrm>
            <a:off x="4645025" y="1912143"/>
            <a:ext cx="4041775" cy="634207"/>
          </a:xfrm>
        </p:spPr>
        <p:txBody>
          <a:bodyPr>
            <a:normAutofit fontScale="92500"/>
          </a:bodyPr>
          <a:lstStyle/>
          <a:p>
            <a:r>
              <a:rPr lang="en-US" dirty="0">
                <a:solidFill>
                  <a:srgbClr val="C00000"/>
                </a:solidFill>
              </a:rPr>
              <a:t>Instructive Directive </a:t>
            </a:r>
            <a:br>
              <a:rPr lang="en-US" dirty="0">
                <a:solidFill>
                  <a:srgbClr val="C00000"/>
                </a:solidFill>
              </a:rPr>
            </a:br>
            <a:r>
              <a:rPr lang="en-US" dirty="0">
                <a:solidFill>
                  <a:srgbClr val="C00000"/>
                </a:solidFill>
              </a:rPr>
              <a:t>(Living Will)</a:t>
            </a:r>
          </a:p>
          <a:p>
            <a:endParaRPr lang="en-US" dirty="0"/>
          </a:p>
        </p:txBody>
      </p:sp>
      <p:sp>
        <p:nvSpPr>
          <p:cNvPr id="6" name="Content Placeholder 5">
            <a:extLst>
              <a:ext uri="{FF2B5EF4-FFF2-40B4-BE49-F238E27FC236}">
                <a16:creationId xmlns:a16="http://schemas.microsoft.com/office/drawing/2014/main" id="{1C426758-0F1D-53FC-C453-36B640924F94}"/>
              </a:ext>
            </a:extLst>
          </p:cNvPr>
          <p:cNvSpPr>
            <a:spLocks noGrp="1"/>
          </p:cNvSpPr>
          <p:nvPr>
            <p:ph sz="quarter" idx="4"/>
          </p:nvPr>
        </p:nvSpPr>
        <p:spPr>
          <a:xfrm>
            <a:off x="4645025" y="2393950"/>
            <a:ext cx="4041775" cy="4311650"/>
          </a:xfrm>
        </p:spPr>
        <p:txBody>
          <a:bodyPr>
            <a:normAutofit fontScale="85000" lnSpcReduction="20000"/>
          </a:bodyPr>
          <a:lstStyle/>
          <a:p>
            <a:pPr>
              <a:lnSpc>
                <a:spcPct val="120000"/>
              </a:lnSpc>
            </a:pPr>
            <a:r>
              <a:rPr lang="en-US" dirty="0">
                <a:hlinkClick r:id="rId3"/>
              </a:rPr>
              <a:t>https://www.state.nj.us/health/advancedirective/documents/instruction_directive.pdf</a:t>
            </a:r>
            <a:endParaRPr lang="en-US" dirty="0"/>
          </a:p>
          <a:p>
            <a:pPr>
              <a:lnSpc>
                <a:spcPct val="120000"/>
              </a:lnSpc>
            </a:pPr>
            <a:r>
              <a:rPr lang="en-US" dirty="0"/>
              <a:t>This document gives specific information about your wishes for your end-of-life care.</a:t>
            </a:r>
          </a:p>
          <a:p>
            <a:pPr>
              <a:lnSpc>
                <a:spcPct val="120000"/>
              </a:lnSpc>
            </a:pPr>
            <a:r>
              <a:rPr lang="en-US" dirty="0"/>
              <a:t>It clarifies wishes that all life sustaining treatment is to continue vs options for ending some or all treatments.</a:t>
            </a:r>
          </a:p>
          <a:p>
            <a:pPr>
              <a:lnSpc>
                <a:spcPct val="120000"/>
              </a:lnSpc>
            </a:pPr>
            <a:r>
              <a:rPr lang="en-US" dirty="0"/>
              <a:t>Included are sections that give more specific instructions for CPR, artificial fluids/nutrition, brain death, and body donation.</a:t>
            </a:r>
          </a:p>
          <a:p>
            <a:pPr>
              <a:lnSpc>
                <a:spcPct val="120000"/>
              </a:lnSpc>
            </a:pPr>
            <a:r>
              <a:rPr lang="en-US" dirty="0"/>
              <a:t>This document does not require a notary.</a:t>
            </a:r>
          </a:p>
          <a:p>
            <a:endParaRPr lang="en-US" dirty="0"/>
          </a:p>
        </p:txBody>
      </p:sp>
    </p:spTree>
    <p:extLst>
      <p:ext uri="{BB962C8B-B14F-4D97-AF65-F5344CB8AC3E}">
        <p14:creationId xmlns:p14="http://schemas.microsoft.com/office/powerpoint/2010/main" val="175796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6906753" cy="571989"/>
          </a:xfrm>
        </p:spPr>
        <p:txBody>
          <a:bodyPr>
            <a:normAutofit fontScale="90000"/>
          </a:bodyPr>
          <a:lstStyle/>
          <a:p>
            <a:pPr algn="l"/>
            <a:r>
              <a:rPr lang="en-US" dirty="0"/>
              <a:t>Definitions:</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1926291"/>
            <a:ext cx="8229600" cy="4525963"/>
          </a:xfrm>
        </p:spPr>
        <p:txBody>
          <a:bodyPr>
            <a:normAutofit fontScale="62500" lnSpcReduction="20000"/>
          </a:bodyPr>
          <a:lstStyle/>
          <a:p>
            <a:pPr>
              <a:lnSpc>
                <a:spcPct val="140000"/>
              </a:lnSpc>
            </a:pPr>
            <a:r>
              <a:rPr lang="en-US" sz="2800" b="1" dirty="0">
                <a:solidFill>
                  <a:srgbClr val="C00000"/>
                </a:solidFill>
              </a:rPr>
              <a:t>What is the definition of "life-sustaining treatment"?</a:t>
            </a:r>
            <a:br>
              <a:rPr lang="en-US" sz="2800" b="1" dirty="0"/>
            </a:br>
            <a:r>
              <a:rPr lang="en-US" sz="2800" dirty="0"/>
              <a:t>Life sustaining treatment is any medical device or procedure that increases your life expectancy by restoring or taking over a vital bodily function. The medical device or procedure can be a drug, ventilator (breathing machine), surgery, therapy or artificially provided fluids and nutrition.</a:t>
            </a:r>
          </a:p>
          <a:p>
            <a:pPr>
              <a:lnSpc>
                <a:spcPct val="140000"/>
              </a:lnSpc>
            </a:pPr>
            <a:r>
              <a:rPr lang="en-US" sz="2800" b="1" dirty="0">
                <a:solidFill>
                  <a:srgbClr val="C00000"/>
                </a:solidFill>
              </a:rPr>
              <a:t>What is the definition of “permanently unconscious"?</a:t>
            </a:r>
            <a:br>
              <a:rPr lang="en-US" sz="2800" dirty="0"/>
            </a:br>
            <a:r>
              <a:rPr lang="en-US" sz="2800" dirty="0"/>
              <a:t>Permanently unconscious means you have permanently lost the ability to interact with your environment and are completely unaware of your surroundings.</a:t>
            </a:r>
          </a:p>
          <a:p>
            <a:pPr>
              <a:lnSpc>
                <a:spcPct val="140000"/>
              </a:lnSpc>
            </a:pPr>
            <a:r>
              <a:rPr lang="en-US" sz="2800" b="1" dirty="0">
                <a:solidFill>
                  <a:srgbClr val="C00000"/>
                </a:solidFill>
              </a:rPr>
              <a:t>What is the definition of "terminal condition"?</a:t>
            </a:r>
            <a:br>
              <a:rPr lang="en-US" sz="2800" b="1" dirty="0"/>
            </a:br>
            <a:r>
              <a:rPr lang="en-US" sz="2800" dirty="0"/>
              <a:t>Terminal condition means the final stage of a fatal illness, disease or condition. To be in a terminal condition you do not have to be diagnosed as having less than a certain amount of time to live.</a:t>
            </a:r>
          </a:p>
          <a:p>
            <a:endParaRPr lang="en-US" dirty="0"/>
          </a:p>
        </p:txBody>
      </p:sp>
    </p:spTree>
    <p:extLst>
      <p:ext uri="{BB962C8B-B14F-4D97-AF65-F5344CB8AC3E}">
        <p14:creationId xmlns:p14="http://schemas.microsoft.com/office/powerpoint/2010/main" val="363782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201902"/>
            <a:ext cx="6906753" cy="571989"/>
          </a:xfrm>
        </p:spPr>
        <p:txBody>
          <a:bodyPr>
            <a:noAutofit/>
          </a:bodyPr>
          <a:lstStyle/>
          <a:p>
            <a:pPr algn="l"/>
            <a:r>
              <a:rPr lang="en-US" sz="2400" dirty="0"/>
              <a:t>Frequently Asked Questions:</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1773891"/>
            <a:ext cx="8229600" cy="4678363"/>
          </a:xfrm>
        </p:spPr>
        <p:txBody>
          <a:bodyPr>
            <a:normAutofit fontScale="47500" lnSpcReduction="20000"/>
          </a:bodyPr>
          <a:lstStyle/>
          <a:p>
            <a:pPr marL="0" indent="0">
              <a:lnSpc>
                <a:spcPct val="120000"/>
              </a:lnSpc>
              <a:spcBef>
                <a:spcPts val="600"/>
              </a:spcBef>
              <a:buNone/>
            </a:pPr>
            <a:r>
              <a:rPr lang="en-US" sz="2800" b="1" dirty="0">
                <a:solidFill>
                  <a:srgbClr val="C00000"/>
                </a:solidFill>
                <a:latin typeface="Open Sans"/>
              </a:rPr>
              <a:t>1.</a:t>
            </a:r>
            <a:r>
              <a:rPr lang="en-US" sz="2800" b="1" dirty="0">
                <a:solidFill>
                  <a:srgbClr val="333333"/>
                </a:solidFill>
                <a:latin typeface="Open Sans"/>
              </a:rPr>
              <a:t>  </a:t>
            </a:r>
            <a:r>
              <a:rPr lang="en-US" sz="2800" b="1" dirty="0">
                <a:solidFill>
                  <a:srgbClr val="C00000"/>
                </a:solidFill>
              </a:rPr>
              <a:t>Can my Proxy make decisions for me if I am still able to make my own decisions?</a:t>
            </a:r>
          </a:p>
          <a:p>
            <a:pPr marL="0" indent="0">
              <a:lnSpc>
                <a:spcPct val="120000"/>
              </a:lnSpc>
              <a:spcBef>
                <a:spcPts val="600"/>
              </a:spcBef>
              <a:buNone/>
            </a:pPr>
            <a:r>
              <a:rPr lang="en-US" sz="2800" dirty="0">
                <a:solidFill>
                  <a:srgbClr val="333333"/>
                </a:solidFill>
              </a:rPr>
              <a:t>	No, your Proxy can only make decisions for you if your physician has evaluated you and determined you are unable 	to understand your diagnosis, treatment options or the possible benefits and harms of the treatment options.</a:t>
            </a:r>
          </a:p>
          <a:p>
            <a:pPr marL="0" indent="0">
              <a:lnSpc>
                <a:spcPct val="120000"/>
              </a:lnSpc>
              <a:spcBef>
                <a:spcPts val="600"/>
              </a:spcBef>
              <a:buNone/>
            </a:pPr>
            <a:r>
              <a:rPr lang="en-US" sz="2800" b="1" dirty="0">
                <a:solidFill>
                  <a:srgbClr val="C00000"/>
                </a:solidFill>
              </a:rPr>
              <a:t>2.</a:t>
            </a:r>
            <a:r>
              <a:rPr lang="en-US" sz="2800" b="1" dirty="0"/>
              <a:t>  </a:t>
            </a:r>
            <a:r>
              <a:rPr lang="en-US" sz="2800" b="1" dirty="0">
                <a:solidFill>
                  <a:srgbClr val="C00000"/>
                </a:solidFill>
              </a:rPr>
              <a:t>What happens if I regain the ability to make my own decisions?</a:t>
            </a:r>
          </a:p>
          <a:p>
            <a:pPr marL="0" indent="0">
              <a:lnSpc>
                <a:spcPct val="120000"/>
              </a:lnSpc>
              <a:spcBef>
                <a:spcPts val="600"/>
              </a:spcBef>
              <a:buNone/>
            </a:pPr>
            <a:r>
              <a:rPr lang="en-US" sz="2800" dirty="0"/>
              <a:t>	In that case, your physician must obtain your consent for all treatment. Once you have the ability to make 	healthcare decisions your healthcare representative will no longer have the authority to make decisions for 	you.</a:t>
            </a:r>
          </a:p>
          <a:p>
            <a:pPr marL="0" indent="0">
              <a:lnSpc>
                <a:spcPct val="120000"/>
              </a:lnSpc>
              <a:spcBef>
                <a:spcPts val="600"/>
              </a:spcBef>
              <a:buNone/>
            </a:pPr>
            <a:r>
              <a:rPr lang="en-US" sz="2800" b="1" dirty="0">
                <a:solidFill>
                  <a:srgbClr val="C00000"/>
                </a:solidFill>
              </a:rPr>
              <a:t>3.</a:t>
            </a:r>
            <a:r>
              <a:rPr lang="en-US" sz="2800" b="1" dirty="0"/>
              <a:t>  </a:t>
            </a:r>
            <a:r>
              <a:rPr lang="en-US" sz="2800" b="1" dirty="0">
                <a:solidFill>
                  <a:srgbClr val="C00000"/>
                </a:solidFill>
              </a:rPr>
              <a:t>Who should have a copy of my advance directive?</a:t>
            </a:r>
          </a:p>
          <a:p>
            <a:pPr marL="0" indent="0">
              <a:lnSpc>
                <a:spcPct val="120000"/>
              </a:lnSpc>
              <a:spcBef>
                <a:spcPts val="600"/>
              </a:spcBef>
              <a:buNone/>
            </a:pPr>
            <a:r>
              <a:rPr lang="en-US" sz="2800" dirty="0"/>
              <a:t>	You should give a copy to your primary healthcare representative, alternate healthcare representative(s), family 	members and 	physicians. If you are treated at a hospital or enter a nursing home, you should also provide a copy 	when you are admitted.</a:t>
            </a:r>
          </a:p>
          <a:p>
            <a:pPr marL="0" indent="0">
              <a:lnSpc>
                <a:spcPct val="120000"/>
              </a:lnSpc>
              <a:spcBef>
                <a:spcPts val="600"/>
              </a:spcBef>
              <a:buNone/>
            </a:pPr>
            <a:r>
              <a:rPr lang="en-US" sz="2800" b="1" dirty="0">
                <a:solidFill>
                  <a:srgbClr val="C00000"/>
                </a:solidFill>
              </a:rPr>
              <a:t>4.</a:t>
            </a:r>
            <a:r>
              <a:rPr lang="en-US" sz="2800" b="1" dirty="0"/>
              <a:t>  </a:t>
            </a:r>
            <a:r>
              <a:rPr lang="en-US" sz="2800" b="1" dirty="0">
                <a:solidFill>
                  <a:srgbClr val="C00000"/>
                </a:solidFill>
              </a:rPr>
              <a:t>Can I change my advance directive?</a:t>
            </a:r>
          </a:p>
          <a:p>
            <a:pPr marL="0" indent="0">
              <a:lnSpc>
                <a:spcPct val="120000"/>
              </a:lnSpc>
              <a:spcBef>
                <a:spcPts val="600"/>
              </a:spcBef>
              <a:buNone/>
            </a:pPr>
            <a:r>
              <a:rPr lang="en-US" sz="2800" dirty="0"/>
              <a:t>	Yes, you can change your advance directive any time you want by completing a new one. You need to sign and 	date your new 	advance directive and have two witnesses sign and date it.</a:t>
            </a:r>
          </a:p>
          <a:p>
            <a:pPr marL="0" indent="0">
              <a:lnSpc>
                <a:spcPct val="120000"/>
              </a:lnSpc>
              <a:spcBef>
                <a:spcPts val="600"/>
              </a:spcBef>
              <a:buNone/>
            </a:pPr>
            <a:r>
              <a:rPr lang="en-US" sz="2800" b="1" dirty="0">
                <a:solidFill>
                  <a:srgbClr val="C00000"/>
                </a:solidFill>
              </a:rPr>
              <a:t>5.</a:t>
            </a:r>
            <a:r>
              <a:rPr lang="en-US" sz="2800" b="1" dirty="0"/>
              <a:t>  </a:t>
            </a:r>
            <a:r>
              <a:rPr lang="en-US" sz="2800" b="1" dirty="0">
                <a:solidFill>
                  <a:srgbClr val="C00000"/>
                </a:solidFill>
              </a:rPr>
              <a:t>Can I cancel my advance directive?</a:t>
            </a:r>
          </a:p>
          <a:p>
            <a:pPr marL="0" indent="0">
              <a:lnSpc>
                <a:spcPct val="120000"/>
              </a:lnSpc>
              <a:spcBef>
                <a:spcPts val="600"/>
              </a:spcBef>
              <a:buNone/>
            </a:pPr>
            <a:r>
              <a:rPr lang="en-US" sz="2800" dirty="0"/>
              <a:t>	Yes, you can cancel your advance directive any time you want. To cancel it you need to tell your physician, family, 	healthcare representative, nurse, social worker or a reliable witness that you want to cancel your advance 	directive. You can tell them verbally or send them a letter.</a:t>
            </a:r>
            <a:endParaRPr lang="en-US" dirty="0"/>
          </a:p>
        </p:txBody>
      </p:sp>
    </p:spTree>
    <p:extLst>
      <p:ext uri="{BB962C8B-B14F-4D97-AF65-F5344CB8AC3E}">
        <p14:creationId xmlns:p14="http://schemas.microsoft.com/office/powerpoint/2010/main" val="379993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6906753" cy="571989"/>
          </a:xfrm>
        </p:spPr>
        <p:txBody>
          <a:bodyPr>
            <a:normAutofit fontScale="90000"/>
          </a:bodyPr>
          <a:lstStyle/>
          <a:p>
            <a:pPr algn="l"/>
            <a:r>
              <a:rPr lang="en-US" sz="3600" dirty="0"/>
              <a:t>Sample Advance Directive</a:t>
            </a:r>
            <a:endParaRPr lang="en-US" dirty="0"/>
          </a:p>
        </p:txBody>
      </p:sp>
      <p:pic>
        <p:nvPicPr>
          <p:cNvPr id="6" name="Picture 5">
            <a:extLst>
              <a:ext uri="{FF2B5EF4-FFF2-40B4-BE49-F238E27FC236}">
                <a16:creationId xmlns:a16="http://schemas.microsoft.com/office/drawing/2014/main" id="{B09E5683-3D38-C60C-8B07-800C28A8CFA2}"/>
              </a:ext>
            </a:extLst>
          </p:cNvPr>
          <p:cNvPicPr>
            <a:picLocks noChangeAspect="1"/>
          </p:cNvPicPr>
          <p:nvPr/>
        </p:nvPicPr>
        <p:blipFill>
          <a:blip r:embed="rId2"/>
          <a:stretch>
            <a:fillRect/>
          </a:stretch>
        </p:blipFill>
        <p:spPr>
          <a:xfrm>
            <a:off x="2311244" y="2046963"/>
            <a:ext cx="4521511" cy="4126930"/>
          </a:xfrm>
          <a:prstGeom prst="rect">
            <a:avLst/>
          </a:prstGeom>
        </p:spPr>
      </p:pic>
    </p:spTree>
    <p:extLst>
      <p:ext uri="{BB962C8B-B14F-4D97-AF65-F5344CB8AC3E}">
        <p14:creationId xmlns:p14="http://schemas.microsoft.com/office/powerpoint/2010/main" val="53305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E50773-7BED-0F16-8925-02BA956C2CE7}"/>
              </a:ext>
            </a:extLst>
          </p:cNvPr>
          <p:cNvPicPr>
            <a:picLocks noChangeAspect="1"/>
          </p:cNvPicPr>
          <p:nvPr/>
        </p:nvPicPr>
        <p:blipFill>
          <a:blip r:embed="rId2"/>
          <a:stretch>
            <a:fillRect/>
          </a:stretch>
        </p:blipFill>
        <p:spPr>
          <a:xfrm>
            <a:off x="197741" y="1218711"/>
            <a:ext cx="8748518" cy="5639289"/>
          </a:xfrm>
          <a:prstGeom prst="rect">
            <a:avLst/>
          </a:prstGeom>
        </p:spPr>
      </p:pic>
    </p:spTree>
    <p:extLst>
      <p:ext uri="{BB962C8B-B14F-4D97-AF65-F5344CB8AC3E}">
        <p14:creationId xmlns:p14="http://schemas.microsoft.com/office/powerpoint/2010/main" val="63158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99795E-045B-ADF0-557E-841A8F89D477}"/>
              </a:ext>
            </a:extLst>
          </p:cNvPr>
          <p:cNvPicPr>
            <a:picLocks noChangeAspect="1"/>
          </p:cNvPicPr>
          <p:nvPr/>
        </p:nvPicPr>
        <p:blipFill>
          <a:blip r:embed="rId2"/>
          <a:stretch>
            <a:fillRect/>
          </a:stretch>
        </p:blipFill>
        <p:spPr>
          <a:xfrm>
            <a:off x="145920" y="1233810"/>
            <a:ext cx="8852159" cy="5624190"/>
          </a:xfrm>
          <a:prstGeom prst="rect">
            <a:avLst/>
          </a:prstGeom>
        </p:spPr>
      </p:pic>
    </p:spTree>
    <p:extLst>
      <p:ext uri="{BB962C8B-B14F-4D97-AF65-F5344CB8AC3E}">
        <p14:creationId xmlns:p14="http://schemas.microsoft.com/office/powerpoint/2010/main" val="28559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F025E-F887-A5FE-EA64-AC3A37CDC7F4}"/>
              </a:ext>
            </a:extLst>
          </p:cNvPr>
          <p:cNvPicPr>
            <a:picLocks noChangeAspect="1"/>
          </p:cNvPicPr>
          <p:nvPr/>
        </p:nvPicPr>
        <p:blipFill>
          <a:blip r:embed="rId2"/>
          <a:stretch>
            <a:fillRect/>
          </a:stretch>
        </p:blipFill>
        <p:spPr>
          <a:xfrm>
            <a:off x="212982" y="1269236"/>
            <a:ext cx="8718036" cy="5588764"/>
          </a:xfrm>
          <a:prstGeom prst="rect">
            <a:avLst/>
          </a:prstGeom>
        </p:spPr>
      </p:pic>
    </p:spTree>
    <p:extLst>
      <p:ext uri="{BB962C8B-B14F-4D97-AF65-F5344CB8AC3E}">
        <p14:creationId xmlns:p14="http://schemas.microsoft.com/office/powerpoint/2010/main" val="3463764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242A73-8BB7-AB3C-E14E-80FCB2ED7D8D}"/>
              </a:ext>
            </a:extLst>
          </p:cNvPr>
          <p:cNvPicPr>
            <a:picLocks noChangeAspect="1"/>
          </p:cNvPicPr>
          <p:nvPr/>
        </p:nvPicPr>
        <p:blipFill>
          <a:blip r:embed="rId2"/>
          <a:stretch>
            <a:fillRect/>
          </a:stretch>
        </p:blipFill>
        <p:spPr>
          <a:xfrm>
            <a:off x="112389" y="1255902"/>
            <a:ext cx="8919221" cy="5602098"/>
          </a:xfrm>
          <a:prstGeom prst="rect">
            <a:avLst/>
          </a:prstGeom>
        </p:spPr>
      </p:pic>
    </p:spTree>
    <p:extLst>
      <p:ext uri="{BB962C8B-B14F-4D97-AF65-F5344CB8AC3E}">
        <p14:creationId xmlns:p14="http://schemas.microsoft.com/office/powerpoint/2010/main" val="94209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2BE7A9-1321-C04F-A1CA-F838997D57D6}"/>
              </a:ext>
            </a:extLst>
          </p:cNvPr>
          <p:cNvPicPr>
            <a:picLocks noChangeAspect="1"/>
          </p:cNvPicPr>
          <p:nvPr/>
        </p:nvPicPr>
        <p:blipFill>
          <a:blip r:embed="rId2"/>
          <a:stretch>
            <a:fillRect/>
          </a:stretch>
        </p:blipFill>
        <p:spPr>
          <a:xfrm>
            <a:off x="252609" y="1294375"/>
            <a:ext cx="8638781" cy="5563625"/>
          </a:xfrm>
          <a:prstGeom prst="rect">
            <a:avLst/>
          </a:prstGeom>
        </p:spPr>
      </p:pic>
    </p:spTree>
    <p:extLst>
      <p:ext uri="{BB962C8B-B14F-4D97-AF65-F5344CB8AC3E}">
        <p14:creationId xmlns:p14="http://schemas.microsoft.com/office/powerpoint/2010/main" val="3782232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A70236-E32C-8B70-A9FD-B1DC996E5233}"/>
              </a:ext>
            </a:extLst>
          </p:cNvPr>
          <p:cNvPicPr>
            <a:picLocks noChangeAspect="1"/>
          </p:cNvPicPr>
          <p:nvPr/>
        </p:nvPicPr>
        <p:blipFill>
          <a:blip r:embed="rId2"/>
          <a:stretch>
            <a:fillRect/>
          </a:stretch>
        </p:blipFill>
        <p:spPr>
          <a:xfrm>
            <a:off x="289189" y="1267483"/>
            <a:ext cx="8565622" cy="5590517"/>
          </a:xfrm>
          <a:prstGeom prst="rect">
            <a:avLst/>
          </a:prstGeom>
        </p:spPr>
      </p:pic>
    </p:spTree>
    <p:extLst>
      <p:ext uri="{BB962C8B-B14F-4D97-AF65-F5344CB8AC3E}">
        <p14:creationId xmlns:p14="http://schemas.microsoft.com/office/powerpoint/2010/main" val="153210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6906753" cy="571989"/>
          </a:xfrm>
        </p:spPr>
        <p:txBody>
          <a:bodyPr>
            <a:normAutofit fontScale="90000"/>
          </a:bodyPr>
          <a:lstStyle/>
          <a:p>
            <a:pPr algn="l"/>
            <a:r>
              <a:rPr lang="en-US" dirty="0"/>
              <a:t>What is Advance Care Planning (ACP)?</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1926291"/>
            <a:ext cx="8229600" cy="4525963"/>
          </a:xfrm>
        </p:spPr>
        <p:txBody>
          <a:bodyPr>
            <a:normAutofit fontScale="85000" lnSpcReduction="10000"/>
          </a:bodyPr>
          <a:lstStyle/>
          <a:p>
            <a:pPr>
              <a:lnSpc>
                <a:spcPct val="130000"/>
              </a:lnSpc>
            </a:pPr>
            <a:r>
              <a:rPr lang="en-US" dirty="0"/>
              <a:t>Anything you do that helps you, your family, friends and medical team know about the care you want to receive, including but not limited to:</a:t>
            </a:r>
          </a:p>
          <a:p>
            <a:endParaRPr lang="en-US" sz="1100" dirty="0"/>
          </a:p>
          <a:p>
            <a:pPr lvl="1">
              <a:lnSpc>
                <a:spcPct val="140000"/>
              </a:lnSpc>
              <a:buFont typeface="Arial" panose="020B0604020202020204" pitchFamily="34" charset="0"/>
              <a:buChar char="•"/>
            </a:pPr>
            <a:r>
              <a:rPr lang="en-US" dirty="0"/>
              <a:t>Getting information on the types of treatments available; your care options</a:t>
            </a:r>
          </a:p>
          <a:p>
            <a:pPr lvl="1">
              <a:lnSpc>
                <a:spcPct val="140000"/>
              </a:lnSpc>
              <a:buFont typeface="Arial" panose="020B0604020202020204" pitchFamily="34" charset="0"/>
              <a:buChar char="•"/>
            </a:pPr>
            <a:r>
              <a:rPr lang="en-US" dirty="0"/>
              <a:t>Deciding what types of treatment you would or would not want to receive</a:t>
            </a:r>
          </a:p>
          <a:p>
            <a:pPr lvl="1">
              <a:lnSpc>
                <a:spcPct val="140000"/>
              </a:lnSpc>
              <a:buFont typeface="Arial" panose="020B0604020202020204" pitchFamily="34" charset="0"/>
              <a:buChar char="•"/>
            </a:pPr>
            <a:r>
              <a:rPr lang="en-US" dirty="0"/>
              <a:t>Sharing your personal values with your loved ones; especially what quality of life means to you.</a:t>
            </a:r>
          </a:p>
          <a:p>
            <a:pPr lvl="1">
              <a:lnSpc>
                <a:spcPct val="140000"/>
              </a:lnSpc>
              <a:buFont typeface="Arial" panose="020B0604020202020204" pitchFamily="34" charset="0"/>
              <a:buChar char="•"/>
            </a:pPr>
            <a:r>
              <a:rPr lang="en-US" dirty="0"/>
              <a:t>Completing advance directives to put into writing what treatment options you would and/or would not want, should you be unable to speak for yourself</a:t>
            </a:r>
          </a:p>
          <a:p>
            <a:pPr lvl="1">
              <a:buFont typeface="Arial" panose="020B0604020202020204" pitchFamily="34" charset="0"/>
              <a:buChar char="•"/>
            </a:pPr>
            <a:endParaRPr lang="en-US" dirty="0"/>
          </a:p>
          <a:p>
            <a:pPr marL="457200" lvl="1" indent="0">
              <a:buNone/>
            </a:pPr>
            <a:endParaRPr lang="en-US" sz="1600" i="1" dirty="0"/>
          </a:p>
          <a:p>
            <a:pPr marL="457200" lvl="1" indent="0">
              <a:buNone/>
            </a:pPr>
            <a:r>
              <a:rPr lang="en-US" sz="1600" i="1" dirty="0"/>
              <a:t>Source: www.nhpco.org</a:t>
            </a:r>
          </a:p>
          <a:p>
            <a:endParaRPr lang="en-US" dirty="0"/>
          </a:p>
        </p:txBody>
      </p:sp>
    </p:spTree>
    <p:extLst>
      <p:ext uri="{BB962C8B-B14F-4D97-AF65-F5344CB8AC3E}">
        <p14:creationId xmlns:p14="http://schemas.microsoft.com/office/powerpoint/2010/main" val="1069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19E1C4-2E9B-5AEC-50F5-C058CA76342A}"/>
              </a:ext>
            </a:extLst>
          </p:cNvPr>
          <p:cNvPicPr>
            <a:picLocks noChangeAspect="1"/>
          </p:cNvPicPr>
          <p:nvPr/>
        </p:nvPicPr>
        <p:blipFill>
          <a:blip r:embed="rId2"/>
          <a:stretch>
            <a:fillRect/>
          </a:stretch>
        </p:blipFill>
        <p:spPr>
          <a:xfrm>
            <a:off x="197741" y="1282195"/>
            <a:ext cx="8748518" cy="5575805"/>
          </a:xfrm>
          <a:prstGeom prst="rect">
            <a:avLst/>
          </a:prstGeom>
        </p:spPr>
      </p:pic>
    </p:spTree>
    <p:extLst>
      <p:ext uri="{BB962C8B-B14F-4D97-AF65-F5344CB8AC3E}">
        <p14:creationId xmlns:p14="http://schemas.microsoft.com/office/powerpoint/2010/main" val="247143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22E76A-AF1D-B61F-C8AD-C25F5A2D6977}"/>
              </a:ext>
            </a:extLst>
          </p:cNvPr>
          <p:cNvPicPr>
            <a:picLocks noChangeAspect="1"/>
          </p:cNvPicPr>
          <p:nvPr/>
        </p:nvPicPr>
        <p:blipFill>
          <a:blip r:embed="rId2"/>
          <a:stretch>
            <a:fillRect/>
          </a:stretch>
        </p:blipFill>
        <p:spPr>
          <a:xfrm>
            <a:off x="236799" y="1289072"/>
            <a:ext cx="4212701" cy="5346655"/>
          </a:xfrm>
          <a:prstGeom prst="rect">
            <a:avLst/>
          </a:prstGeom>
        </p:spPr>
      </p:pic>
      <p:sp>
        <p:nvSpPr>
          <p:cNvPr id="10" name="Title 1">
            <a:extLst>
              <a:ext uri="{FF2B5EF4-FFF2-40B4-BE49-F238E27FC236}">
                <a16:creationId xmlns:a16="http://schemas.microsoft.com/office/drawing/2014/main" id="{9D7F2AC8-F903-0DF0-0D54-BC2DB395A673}"/>
              </a:ext>
            </a:extLst>
          </p:cNvPr>
          <p:cNvSpPr>
            <a:spLocks noGrp="1"/>
          </p:cNvSpPr>
          <p:nvPr>
            <p:ph type="title"/>
          </p:nvPr>
        </p:nvSpPr>
        <p:spPr>
          <a:xfrm>
            <a:off x="5172075" y="2344902"/>
            <a:ext cx="2905125" cy="571989"/>
          </a:xfrm>
        </p:spPr>
        <p:txBody>
          <a:bodyPr>
            <a:normAutofit fontScale="90000"/>
          </a:bodyPr>
          <a:lstStyle/>
          <a:p>
            <a:pPr algn="l"/>
            <a:r>
              <a:rPr lang="en-US" dirty="0">
                <a:solidFill>
                  <a:srgbClr val="C00000"/>
                </a:solidFill>
              </a:rPr>
              <a:t>Wallet Card</a:t>
            </a:r>
          </a:p>
        </p:txBody>
      </p:sp>
      <p:pic>
        <p:nvPicPr>
          <p:cNvPr id="11" name="Picture 10">
            <a:extLst>
              <a:ext uri="{FF2B5EF4-FFF2-40B4-BE49-F238E27FC236}">
                <a16:creationId xmlns:a16="http://schemas.microsoft.com/office/drawing/2014/main" id="{5FAE066C-B03C-A4E2-7D02-4434EB2773B3}"/>
              </a:ext>
            </a:extLst>
          </p:cNvPr>
          <p:cNvPicPr>
            <a:picLocks noChangeAspect="1"/>
          </p:cNvPicPr>
          <p:nvPr/>
        </p:nvPicPr>
        <p:blipFill>
          <a:blip r:embed="rId3"/>
          <a:stretch>
            <a:fillRect/>
          </a:stretch>
        </p:blipFill>
        <p:spPr>
          <a:xfrm>
            <a:off x="4554280" y="3087115"/>
            <a:ext cx="4352921" cy="2950720"/>
          </a:xfrm>
          <a:prstGeom prst="rect">
            <a:avLst/>
          </a:prstGeom>
        </p:spPr>
      </p:pic>
    </p:spTree>
    <p:extLst>
      <p:ext uri="{BB962C8B-B14F-4D97-AF65-F5344CB8AC3E}">
        <p14:creationId xmlns:p14="http://schemas.microsoft.com/office/powerpoint/2010/main" val="81033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6906753" cy="571989"/>
          </a:xfrm>
        </p:spPr>
        <p:txBody>
          <a:bodyPr>
            <a:normAutofit fontScale="90000"/>
          </a:bodyPr>
          <a:lstStyle/>
          <a:p>
            <a:pPr algn="l"/>
            <a:r>
              <a:rPr lang="en-US" dirty="0"/>
              <a:t>Resources</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1926291"/>
            <a:ext cx="8229600" cy="4525963"/>
          </a:xfrm>
        </p:spPr>
        <p:txBody>
          <a:bodyPr>
            <a:normAutofit fontScale="55000" lnSpcReduction="20000"/>
          </a:bodyPr>
          <a:lstStyle/>
          <a:p>
            <a:pPr>
              <a:lnSpc>
                <a:spcPct val="140000"/>
              </a:lnSpc>
            </a:pPr>
            <a:r>
              <a:rPr lang="en-US" sz="2800" u="sng" dirty="0">
                <a:hlinkClick r:id="rId2"/>
              </a:rPr>
              <a:t>https://theconversationproject.org/</a:t>
            </a:r>
            <a:endParaRPr lang="en-US" sz="2800" dirty="0"/>
          </a:p>
          <a:p>
            <a:pPr>
              <a:lnSpc>
                <a:spcPct val="140000"/>
              </a:lnSpc>
            </a:pPr>
            <a:r>
              <a:rPr lang="en-US" sz="2800" u="sng" dirty="0">
                <a:hlinkClick r:id="rId3"/>
              </a:rPr>
              <a:t>https://www.acpdecisions.org/</a:t>
            </a:r>
            <a:endParaRPr lang="en-US" sz="2800" dirty="0"/>
          </a:p>
          <a:p>
            <a:pPr>
              <a:lnSpc>
                <a:spcPct val="140000"/>
              </a:lnSpc>
            </a:pPr>
            <a:r>
              <a:rPr lang="en-US" sz="2800" u="sng" dirty="0">
                <a:hlinkClick r:id="rId4"/>
              </a:rPr>
              <a:t>https://agingwithdignity.org/</a:t>
            </a:r>
            <a:endParaRPr lang="en-US" sz="2800" dirty="0"/>
          </a:p>
          <a:p>
            <a:pPr>
              <a:lnSpc>
                <a:spcPct val="140000"/>
              </a:lnSpc>
            </a:pPr>
            <a:r>
              <a:rPr lang="en-US" sz="2800" u="sng" dirty="0">
                <a:hlinkClick r:id="rId5"/>
              </a:rPr>
              <a:t>https://www.cancer.net/sites/cancer.net/files/advanced_cancer_care_planning.pdf</a:t>
            </a:r>
            <a:endParaRPr lang="en-US" sz="2800" dirty="0"/>
          </a:p>
          <a:p>
            <a:pPr>
              <a:lnSpc>
                <a:spcPct val="140000"/>
              </a:lnSpc>
            </a:pPr>
            <a:r>
              <a:rPr lang="en-US" sz="2800" u="sng" dirty="0">
                <a:hlinkClick r:id="rId6"/>
              </a:rPr>
              <a:t>http://www.begintheconversation.org/</a:t>
            </a:r>
            <a:endParaRPr lang="en-US" sz="2800" dirty="0"/>
          </a:p>
          <a:p>
            <a:pPr>
              <a:lnSpc>
                <a:spcPct val="140000"/>
              </a:lnSpc>
            </a:pPr>
            <a:r>
              <a:rPr lang="en-US" sz="2800" u="sng" dirty="0">
                <a:hlinkClick r:id="rId7"/>
              </a:rPr>
              <a:t>https://prepareforyourcare.org/en/welcome</a:t>
            </a:r>
            <a:endParaRPr lang="en-US" sz="2800" dirty="0"/>
          </a:p>
          <a:p>
            <a:pPr>
              <a:lnSpc>
                <a:spcPct val="140000"/>
              </a:lnSpc>
            </a:pPr>
            <a:r>
              <a:rPr lang="en-US" sz="2800" u="sng" dirty="0">
                <a:hlinkClick r:id="rId8"/>
              </a:rPr>
              <a:t>https://www.nj.gov/health/advancedirective/ad/forums-faqs/</a:t>
            </a:r>
            <a:endParaRPr lang="en-US" sz="2800" dirty="0"/>
          </a:p>
          <a:p>
            <a:pPr>
              <a:lnSpc>
                <a:spcPct val="140000"/>
              </a:lnSpc>
            </a:pPr>
            <a:r>
              <a:rPr lang="en-US" sz="2800" u="sng" dirty="0">
                <a:hlinkClick r:id="rId9"/>
              </a:rPr>
              <a:t>https://www.cancer.org/cancer/managing-cancer/making-treatment-decisions/advance-directives/setting-up-a-good-adv-health-care-directive.html</a:t>
            </a:r>
            <a:endParaRPr lang="en-US" sz="2800" dirty="0"/>
          </a:p>
          <a:p>
            <a:pPr>
              <a:lnSpc>
                <a:spcPct val="140000"/>
              </a:lnSpc>
            </a:pPr>
            <a:r>
              <a:rPr lang="en-US" sz="2800" u="sng" dirty="0">
                <a:hlinkClick r:id="rId10"/>
              </a:rPr>
              <a:t>https://mydirectives.com/</a:t>
            </a:r>
            <a:endParaRPr lang="en-US" sz="2800" dirty="0"/>
          </a:p>
          <a:p>
            <a:pPr>
              <a:lnSpc>
                <a:spcPct val="140000"/>
              </a:lnSpc>
            </a:pPr>
            <a:r>
              <a:rPr lang="en-US" sz="2800" u="sng" dirty="0">
                <a:hlinkClick r:id="rId11"/>
              </a:rPr>
              <a:t>https://codaalliance.org/</a:t>
            </a:r>
            <a:endParaRPr lang="en-US" sz="2800" dirty="0"/>
          </a:p>
          <a:p>
            <a:pPr>
              <a:lnSpc>
                <a:spcPct val="140000"/>
              </a:lnSpc>
            </a:pPr>
            <a:r>
              <a:rPr lang="en-US" sz="2800" u="sng" dirty="0">
                <a:hlinkClick r:id="rId12"/>
              </a:rPr>
              <a:t>https://www.caringinfo.org/</a:t>
            </a:r>
            <a:endParaRPr lang="en-US" sz="2800" dirty="0"/>
          </a:p>
          <a:p>
            <a:pPr>
              <a:lnSpc>
                <a:spcPct val="140000"/>
              </a:lnSpc>
            </a:pPr>
            <a:r>
              <a:rPr lang="en-US" sz="2800" u="sng" dirty="0">
                <a:hlinkClick r:id="rId13"/>
              </a:rPr>
              <a:t>https://www.nia.nih.gov/health/advance-care-planning-advance-directives-health-care</a:t>
            </a:r>
            <a:endParaRPr lang="en-US" sz="2800" dirty="0"/>
          </a:p>
          <a:p>
            <a:endParaRPr lang="en-US" dirty="0"/>
          </a:p>
        </p:txBody>
      </p:sp>
    </p:spTree>
    <p:extLst>
      <p:ext uri="{BB962C8B-B14F-4D97-AF65-F5344CB8AC3E}">
        <p14:creationId xmlns:p14="http://schemas.microsoft.com/office/powerpoint/2010/main" val="277079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6906753" cy="571989"/>
          </a:xfrm>
        </p:spPr>
        <p:txBody>
          <a:bodyPr>
            <a:normAutofit fontScale="90000"/>
          </a:bodyPr>
          <a:lstStyle/>
          <a:p>
            <a:pPr algn="l"/>
            <a:r>
              <a:rPr lang="en-US" dirty="0"/>
              <a:t>Did You Know…</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1926291"/>
            <a:ext cx="8229600" cy="4525963"/>
          </a:xfrm>
        </p:spPr>
        <p:txBody>
          <a:bodyPr>
            <a:normAutofit fontScale="47500" lnSpcReduction="20000"/>
          </a:bodyPr>
          <a:lstStyle/>
          <a:p>
            <a:pPr>
              <a:lnSpc>
                <a:spcPct val="140000"/>
              </a:lnSpc>
            </a:pPr>
            <a:r>
              <a:rPr lang="en-US" sz="2900" dirty="0"/>
              <a:t>The 1990 Patient Self-Determination Act encourages everyone to decide ahead of time about the extent and types of medical care they want to accept and/or refuse in the event they are unable to make these decisions due to illness.  It also requires healthcare providers to ask if you have an advance directive.</a:t>
            </a:r>
          </a:p>
          <a:p>
            <a:pPr>
              <a:lnSpc>
                <a:spcPct val="140000"/>
              </a:lnSpc>
            </a:pPr>
            <a:r>
              <a:rPr lang="en-US" sz="2900" dirty="0"/>
              <a:t>A survey, conducted by the Conversation Project, reported that more than 9 in 10 Americans think it is important to discuss their wishes for end-of-life care.  However only 3 in 10 have actually had these discussions.</a:t>
            </a:r>
          </a:p>
          <a:p>
            <a:pPr>
              <a:lnSpc>
                <a:spcPct val="140000"/>
              </a:lnSpc>
            </a:pPr>
            <a:r>
              <a:rPr lang="en-US" sz="2900" dirty="0"/>
              <a:t>A review of 150 studies with nearly 800,000 participants showed 36.7% had an advance directive (29.35 were living wills). Proportions of patients with chronic illnesses (38.2 percent) and healthy adults (32.7 percent) who had completed advance directives were similar. *</a:t>
            </a:r>
          </a:p>
          <a:p>
            <a:pPr>
              <a:lnSpc>
                <a:spcPct val="140000"/>
              </a:lnSpc>
            </a:pPr>
            <a:r>
              <a:rPr lang="en-US" sz="2900" dirty="0"/>
              <a:t>Experts recommend hospitalists (dedicated in-patient physicians who work exclusively in hospitals) engage in ACP with </a:t>
            </a:r>
            <a:r>
              <a:rPr lang="en-US" sz="2900" b="1" dirty="0">
                <a:solidFill>
                  <a:srgbClr val="C00000"/>
                </a:solidFill>
              </a:rPr>
              <a:t>all</a:t>
            </a:r>
            <a:r>
              <a:rPr lang="en-US" sz="2900" dirty="0"/>
              <a:t> patients 65 years or older, instead of screening for those with serious illness.**</a:t>
            </a:r>
          </a:p>
          <a:p>
            <a:pPr>
              <a:lnSpc>
                <a:spcPct val="140000"/>
              </a:lnSpc>
            </a:pPr>
            <a:r>
              <a:rPr lang="en-US" sz="2900" dirty="0"/>
              <a:t>April 16 is recognized each year as National Health Care Decisions Day</a:t>
            </a:r>
          </a:p>
          <a:p>
            <a:pPr marL="0" indent="0">
              <a:buNone/>
            </a:pPr>
            <a:endParaRPr lang="en-US" sz="2800" dirty="0"/>
          </a:p>
          <a:p>
            <a:pPr marL="0" indent="0">
              <a:buNone/>
            </a:pPr>
            <a:endParaRPr lang="en-US" sz="2800" dirty="0"/>
          </a:p>
          <a:p>
            <a:pPr marL="0" indent="0">
              <a:buNone/>
            </a:pPr>
            <a:endParaRPr lang="en-US" sz="2800" dirty="0"/>
          </a:p>
          <a:p>
            <a:pPr marL="0" indent="0">
              <a:buNone/>
            </a:pPr>
            <a:r>
              <a:rPr lang="en-US" sz="1700" i="1" dirty="0"/>
              <a:t>*     Source: Yadav, K. N., Gabler, N. B., Cooney, E. et al. Approximately One In Three US Adults Completes Any Type Of Advance Directive For End-Of-Life Care</a:t>
            </a:r>
            <a:r>
              <a:rPr lang="en-US" sz="1700" dirty="0"/>
              <a:t> h</a:t>
            </a:r>
            <a:r>
              <a:rPr lang="en-US" sz="1700" i="1" dirty="0"/>
              <a:t>ttps://www.healthaffairs.org/journal/hlthaff</a:t>
            </a:r>
          </a:p>
          <a:p>
            <a:pPr marL="0" indent="0">
              <a:buNone/>
            </a:pPr>
            <a:r>
              <a:rPr lang="en-US" sz="1700" dirty="0"/>
              <a:t>** </a:t>
            </a:r>
            <a:r>
              <a:rPr lang="en-US" sz="1700" i="1" dirty="0"/>
              <a:t>Source: Mohan, D., Sacks, O.A., O’Malley, J. et al. A New Standard for Advance Care Planning (ACP) Conversations in the Hospital:     	Results from a Delphi Panel. J GEN INTERN MED </a:t>
            </a:r>
            <a:r>
              <a:rPr lang="en-US" sz="1700" b="1" i="1" dirty="0"/>
              <a:t>36</a:t>
            </a:r>
            <a:r>
              <a:rPr lang="en-US" sz="1700" i="1" dirty="0"/>
              <a:t>, 69–76 (2021). https://doi.org/10.1007/s11606-020-06150-0</a:t>
            </a:r>
          </a:p>
          <a:p>
            <a:endParaRPr lang="en-US" dirty="0"/>
          </a:p>
        </p:txBody>
      </p:sp>
    </p:spTree>
    <p:extLst>
      <p:ext uri="{BB962C8B-B14F-4D97-AF65-F5344CB8AC3E}">
        <p14:creationId xmlns:p14="http://schemas.microsoft.com/office/powerpoint/2010/main" val="35735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6906753" cy="571989"/>
          </a:xfrm>
        </p:spPr>
        <p:txBody>
          <a:bodyPr>
            <a:normAutofit fontScale="90000"/>
          </a:bodyPr>
          <a:lstStyle/>
          <a:p>
            <a:pPr algn="l"/>
            <a:r>
              <a:rPr lang="en-US" dirty="0"/>
              <a:t>Did You Know…</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1926291"/>
            <a:ext cx="8229600" cy="4525963"/>
          </a:xfrm>
        </p:spPr>
        <p:txBody>
          <a:bodyPr>
            <a:normAutofit fontScale="62500" lnSpcReduction="20000"/>
          </a:bodyPr>
          <a:lstStyle/>
          <a:p>
            <a:pPr>
              <a:lnSpc>
                <a:spcPct val="140000"/>
              </a:lnSpc>
            </a:pPr>
            <a:r>
              <a:rPr lang="en-US" sz="2800" dirty="0"/>
              <a:t>You don’t need a lawyer to complete an advanced directive.  It can be witnessed by two adults who are not your healthcare proxy.</a:t>
            </a:r>
          </a:p>
          <a:p>
            <a:pPr>
              <a:lnSpc>
                <a:spcPct val="140000"/>
              </a:lnSpc>
            </a:pPr>
            <a:r>
              <a:rPr lang="en-US" sz="2800" dirty="0"/>
              <a:t>Is your spouse your healthcare proxy? If you become divorced or legally separately, this will be revoked. If not legally separated, the proxy remains as is.</a:t>
            </a:r>
          </a:p>
          <a:p>
            <a:pPr>
              <a:lnSpc>
                <a:spcPct val="140000"/>
              </a:lnSpc>
            </a:pPr>
            <a:r>
              <a:rPr lang="en-US" sz="2800" dirty="0"/>
              <a:t>Haven’t decided on a healthcare proxy? The priority order of persons who would be asked to make decisions for you, if you could not speak on your own behalf are:  </a:t>
            </a:r>
          </a:p>
          <a:p>
            <a:pPr marL="0" indent="0">
              <a:lnSpc>
                <a:spcPct val="120000"/>
              </a:lnSpc>
              <a:buNone/>
            </a:pPr>
            <a:r>
              <a:rPr lang="en-US" sz="2800" dirty="0"/>
              <a:t>	</a:t>
            </a:r>
            <a:r>
              <a:rPr lang="en-US" sz="2400" i="1" dirty="0"/>
              <a:t>1. spouse, partner in a civil union couple, or domestic partner, if not legally separated </a:t>
            </a:r>
          </a:p>
          <a:p>
            <a:pPr marL="0" indent="0">
              <a:lnSpc>
                <a:spcPct val="120000"/>
              </a:lnSpc>
              <a:buNone/>
            </a:pPr>
            <a:r>
              <a:rPr lang="en-US" sz="2400" i="1" dirty="0"/>
              <a:t>	2. child, age 18 or older</a:t>
            </a:r>
          </a:p>
          <a:p>
            <a:pPr marL="0" indent="0">
              <a:lnSpc>
                <a:spcPct val="120000"/>
              </a:lnSpc>
              <a:buNone/>
            </a:pPr>
            <a:r>
              <a:rPr lang="en-US" sz="2400" i="1" dirty="0"/>
              <a:t>	3. parent </a:t>
            </a:r>
          </a:p>
          <a:p>
            <a:pPr marL="0" indent="0">
              <a:lnSpc>
                <a:spcPct val="120000"/>
              </a:lnSpc>
              <a:buNone/>
            </a:pPr>
            <a:r>
              <a:rPr lang="en-US" sz="2400" i="1" dirty="0"/>
              <a:t>	4. sibling, age 18 or older   </a:t>
            </a:r>
          </a:p>
          <a:p>
            <a:pPr marL="0" indent="0">
              <a:lnSpc>
                <a:spcPct val="140000"/>
              </a:lnSpc>
              <a:buNone/>
            </a:pPr>
            <a:r>
              <a:rPr lang="en-US" sz="2400" i="1" dirty="0"/>
              <a:t>	5. close friend</a:t>
            </a:r>
            <a:endParaRPr lang="en-US" sz="2800" i="1" dirty="0"/>
          </a:p>
          <a:p>
            <a:pPr>
              <a:lnSpc>
                <a:spcPct val="140000"/>
              </a:lnSpc>
            </a:pPr>
            <a:r>
              <a:rPr lang="en-US" sz="2800" dirty="0"/>
              <a:t>Advance care planning is about what treatment and care you </a:t>
            </a:r>
            <a:r>
              <a:rPr lang="en-US" sz="2800" b="1" cap="small" dirty="0">
                <a:solidFill>
                  <a:srgbClr val="C00000"/>
                </a:solidFill>
              </a:rPr>
              <a:t>would</a:t>
            </a:r>
            <a:r>
              <a:rPr lang="en-US" sz="2800" dirty="0"/>
              <a:t> </a:t>
            </a:r>
            <a:r>
              <a:rPr lang="en-US" sz="2800" cap="small" dirty="0"/>
              <a:t>and </a:t>
            </a:r>
            <a:r>
              <a:rPr lang="en-US" sz="2800" b="1" cap="small" dirty="0">
                <a:solidFill>
                  <a:srgbClr val="C00000"/>
                </a:solidFill>
              </a:rPr>
              <a:t>would not want</a:t>
            </a:r>
            <a:r>
              <a:rPr lang="en-US" sz="2800" b="1" cap="small" dirty="0"/>
              <a:t> </a:t>
            </a:r>
            <a:r>
              <a:rPr lang="en-US" sz="2800" cap="small" dirty="0"/>
              <a:t>.</a:t>
            </a:r>
            <a:r>
              <a:rPr lang="en-US" sz="2800" dirty="0"/>
              <a:t>… these are equally important.</a:t>
            </a:r>
          </a:p>
          <a:p>
            <a:endParaRPr lang="en-US" dirty="0"/>
          </a:p>
        </p:txBody>
      </p:sp>
    </p:spTree>
    <p:extLst>
      <p:ext uri="{BB962C8B-B14F-4D97-AF65-F5344CB8AC3E}">
        <p14:creationId xmlns:p14="http://schemas.microsoft.com/office/powerpoint/2010/main" val="38129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6906753" cy="571989"/>
          </a:xfrm>
        </p:spPr>
        <p:txBody>
          <a:bodyPr>
            <a:normAutofit fontScale="90000"/>
          </a:bodyPr>
          <a:lstStyle/>
          <a:p>
            <a:pPr algn="l"/>
            <a:r>
              <a:rPr lang="en-US" sz="3600" kern="0" dirty="0">
                <a:latin typeface="Arial"/>
              </a:rPr>
              <a:t>Did You Know…</a:t>
            </a:r>
            <a:endParaRPr lang="en-US" dirty="0"/>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2040591"/>
            <a:ext cx="8229600" cy="4525963"/>
          </a:xfrm>
        </p:spPr>
        <p:txBody>
          <a:bodyPr>
            <a:normAutofit fontScale="85000" lnSpcReduction="10000"/>
          </a:bodyPr>
          <a:lstStyle/>
          <a:p>
            <a:pPr marL="342900" lvl="0" indent="-342900">
              <a:lnSpc>
                <a:spcPct val="130000"/>
              </a:lnSpc>
              <a:spcBef>
                <a:spcPct val="20000"/>
              </a:spcBef>
              <a:buFontTx/>
              <a:buChar char="•"/>
            </a:pPr>
            <a:r>
              <a:rPr lang="en-US" sz="2800" kern="0" dirty="0"/>
              <a:t>Who you choose as your healthcare proxy is important. Your proxy needs to be able to act on your wishes. That may or may not be the person with whom you are closest.</a:t>
            </a:r>
          </a:p>
          <a:p>
            <a:pPr marL="342900" lvl="0" indent="-342900">
              <a:lnSpc>
                <a:spcPct val="130000"/>
              </a:lnSpc>
              <a:spcBef>
                <a:spcPct val="20000"/>
              </a:spcBef>
              <a:buFontTx/>
              <a:buChar char="•"/>
            </a:pPr>
            <a:r>
              <a:rPr lang="en-US" sz="2800" kern="0" dirty="0"/>
              <a:t>If you choose someone other than the expected person (spouse, partner or sibling for example), make sure everyone is aware of your decision.</a:t>
            </a:r>
          </a:p>
          <a:p>
            <a:pPr marL="342900" lvl="0" indent="-342900">
              <a:lnSpc>
                <a:spcPct val="130000"/>
              </a:lnSpc>
              <a:spcBef>
                <a:spcPct val="20000"/>
              </a:spcBef>
              <a:buFontTx/>
              <a:buChar char="•"/>
            </a:pPr>
            <a:r>
              <a:rPr lang="en-US" sz="2800" kern="0" dirty="0"/>
              <a:t>When you choose an unexpected person, it can be difficult to communicate. Just be honest, clear and keep it simple. </a:t>
            </a:r>
          </a:p>
          <a:p>
            <a:endParaRPr lang="en-US" dirty="0"/>
          </a:p>
        </p:txBody>
      </p:sp>
    </p:spTree>
    <p:extLst>
      <p:ext uri="{BB962C8B-B14F-4D97-AF65-F5344CB8AC3E}">
        <p14:creationId xmlns:p14="http://schemas.microsoft.com/office/powerpoint/2010/main" val="903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8953500" cy="571989"/>
          </a:xfrm>
        </p:spPr>
        <p:txBody>
          <a:bodyPr>
            <a:normAutofit fontScale="90000"/>
          </a:bodyPr>
          <a:lstStyle/>
          <a:p>
            <a:pPr algn="l"/>
            <a:r>
              <a:rPr lang="en-US" dirty="0"/>
              <a:t>How Do I Begin The Conversations With My Family?</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1926291"/>
            <a:ext cx="8229600" cy="4525963"/>
          </a:xfrm>
        </p:spPr>
        <p:txBody>
          <a:bodyPr>
            <a:normAutofit fontScale="92500" lnSpcReduction="20000"/>
          </a:bodyPr>
          <a:lstStyle/>
          <a:p>
            <a:pPr>
              <a:lnSpc>
                <a:spcPct val="130000"/>
              </a:lnSpc>
            </a:pPr>
            <a:r>
              <a:rPr lang="en-US" dirty="0"/>
              <a:t>“I need your help with something.”</a:t>
            </a:r>
          </a:p>
          <a:p>
            <a:pPr>
              <a:lnSpc>
                <a:spcPct val="130000"/>
              </a:lnSpc>
            </a:pPr>
            <a:r>
              <a:rPr lang="en-US" dirty="0"/>
              <a:t>“I was thinking about what happened to _____ and it made me realize…”</a:t>
            </a:r>
          </a:p>
          <a:p>
            <a:pPr>
              <a:lnSpc>
                <a:spcPct val="130000"/>
              </a:lnSpc>
            </a:pPr>
            <a:r>
              <a:rPr lang="en-US" dirty="0"/>
              <a:t>“Even though I’m okay right now, I’m worried that…..and I want to be prepared.”</a:t>
            </a:r>
          </a:p>
          <a:p>
            <a:pPr>
              <a:lnSpc>
                <a:spcPct val="130000"/>
              </a:lnSpc>
            </a:pPr>
            <a:r>
              <a:rPr lang="en-US" dirty="0"/>
              <a:t>“I need to think about the future. Will you help me?”</a:t>
            </a:r>
          </a:p>
          <a:p>
            <a:pPr>
              <a:lnSpc>
                <a:spcPct val="130000"/>
              </a:lnSpc>
            </a:pPr>
            <a:r>
              <a:rPr lang="en-US" dirty="0"/>
              <a:t>“I just answered some questions about how I want the end of my life to be. I want you to see my answers. And I’m wondering what your answers would be.”</a:t>
            </a:r>
          </a:p>
          <a:p>
            <a:pPr marL="0" indent="0">
              <a:buNone/>
            </a:pPr>
            <a:endParaRPr lang="en-US" sz="1800" i="1" dirty="0"/>
          </a:p>
          <a:p>
            <a:pPr marL="0" indent="0">
              <a:buNone/>
            </a:pPr>
            <a:r>
              <a:rPr lang="en-US" sz="1800" i="1" dirty="0"/>
              <a:t>Sources: </a:t>
            </a:r>
            <a:r>
              <a:rPr lang="en-US" sz="1800" i="1" dirty="0">
                <a:hlinkClick r:id="rId2"/>
              </a:rPr>
              <a:t>www.ihi.org</a:t>
            </a:r>
            <a:r>
              <a:rPr lang="en-US" sz="1800" i="1" dirty="0"/>
              <a:t> and </a:t>
            </a:r>
            <a:r>
              <a:rPr lang="en-US" sz="1800" i="1" dirty="0">
                <a:hlinkClick r:id="rId3"/>
              </a:rPr>
              <a:t>www.theconvesationproject.org</a:t>
            </a:r>
            <a:r>
              <a:rPr lang="en-US" sz="1800" i="1" dirty="0"/>
              <a:t> </a:t>
            </a:r>
          </a:p>
          <a:p>
            <a:endParaRPr lang="en-US" dirty="0"/>
          </a:p>
        </p:txBody>
      </p:sp>
    </p:spTree>
    <p:extLst>
      <p:ext uri="{BB962C8B-B14F-4D97-AF65-F5344CB8AC3E}">
        <p14:creationId xmlns:p14="http://schemas.microsoft.com/office/powerpoint/2010/main" val="24314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0" y="1354302"/>
            <a:ext cx="8582025" cy="571989"/>
          </a:xfrm>
        </p:spPr>
        <p:txBody>
          <a:bodyPr>
            <a:normAutofit fontScale="90000"/>
          </a:bodyPr>
          <a:lstStyle/>
          <a:p>
            <a:pPr algn="l"/>
            <a:r>
              <a:rPr lang="en-US" dirty="0"/>
              <a:t>How Do I Prepare For My Advance Care Planning?</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57200" y="1926291"/>
            <a:ext cx="8229600" cy="4684059"/>
          </a:xfrm>
        </p:spPr>
        <p:txBody>
          <a:bodyPr>
            <a:normAutofit fontScale="77500" lnSpcReduction="20000"/>
          </a:bodyPr>
          <a:lstStyle/>
          <a:p>
            <a:pPr>
              <a:lnSpc>
                <a:spcPct val="130000"/>
              </a:lnSpc>
            </a:pPr>
            <a:r>
              <a:rPr lang="en-US" dirty="0">
                <a:solidFill>
                  <a:srgbClr val="C00000"/>
                </a:solidFill>
              </a:rPr>
              <a:t>Things to think about:</a:t>
            </a:r>
          </a:p>
          <a:p>
            <a:pPr lvl="1">
              <a:lnSpc>
                <a:spcPct val="130000"/>
              </a:lnSpc>
            </a:pPr>
            <a:r>
              <a:rPr lang="en-US" sz="2300" dirty="0"/>
              <a:t>How do I get more information about my treatment options?</a:t>
            </a:r>
          </a:p>
          <a:p>
            <a:pPr lvl="1">
              <a:lnSpc>
                <a:spcPct val="130000"/>
              </a:lnSpc>
            </a:pPr>
            <a:r>
              <a:rPr lang="en-US" sz="2300" dirty="0"/>
              <a:t>What would I want people to know so that they could honor what I want and don’t want?</a:t>
            </a:r>
          </a:p>
          <a:p>
            <a:pPr lvl="1">
              <a:lnSpc>
                <a:spcPct val="130000"/>
              </a:lnSpc>
            </a:pPr>
            <a:r>
              <a:rPr lang="en-US" sz="2300" dirty="0"/>
              <a:t>Who would I want to share this with?</a:t>
            </a:r>
          </a:p>
          <a:p>
            <a:pPr lvl="1">
              <a:lnSpc>
                <a:spcPct val="130000"/>
              </a:lnSpc>
            </a:pPr>
            <a:r>
              <a:rPr lang="en-US" sz="2300" dirty="0"/>
              <a:t>How would I want to share this?</a:t>
            </a:r>
          </a:p>
          <a:p>
            <a:pPr>
              <a:lnSpc>
                <a:spcPct val="130000"/>
              </a:lnSpc>
            </a:pPr>
            <a:r>
              <a:rPr lang="en-US" dirty="0">
                <a:solidFill>
                  <a:srgbClr val="C00000"/>
                </a:solidFill>
              </a:rPr>
              <a:t>Next steps:</a:t>
            </a:r>
          </a:p>
          <a:p>
            <a:pPr lvl="1">
              <a:lnSpc>
                <a:spcPct val="130000"/>
              </a:lnSpc>
            </a:pPr>
            <a:r>
              <a:rPr lang="en-US" sz="2300" dirty="0"/>
              <a:t>Start small-write down three things you want your doctor, family and friends to know about how you would like the end of your life to be.</a:t>
            </a:r>
          </a:p>
          <a:p>
            <a:pPr lvl="1">
              <a:lnSpc>
                <a:spcPct val="130000"/>
              </a:lnSpc>
            </a:pPr>
            <a:r>
              <a:rPr lang="en-US" sz="2300" dirty="0"/>
              <a:t>Prepare questions for your doctor.</a:t>
            </a:r>
          </a:p>
          <a:p>
            <a:pPr lvl="1">
              <a:lnSpc>
                <a:spcPct val="130000"/>
              </a:lnSpc>
            </a:pPr>
            <a:r>
              <a:rPr lang="en-US" sz="2300" dirty="0"/>
              <a:t>Think about roadblocks, push back and potential disagreements between those closest to you.</a:t>
            </a:r>
          </a:p>
          <a:p>
            <a:pPr marL="457200" lvl="1" indent="0">
              <a:buNone/>
            </a:pPr>
            <a:endParaRPr lang="en-US" sz="1600" i="1" dirty="0"/>
          </a:p>
          <a:p>
            <a:pPr marL="457200" lvl="1" indent="0">
              <a:buNone/>
            </a:pPr>
            <a:r>
              <a:rPr lang="en-US" sz="1600" i="1" dirty="0"/>
              <a:t>Source: www.nhpco.org</a:t>
            </a:r>
          </a:p>
          <a:p>
            <a:endParaRPr lang="en-US" dirty="0"/>
          </a:p>
        </p:txBody>
      </p:sp>
    </p:spTree>
    <p:extLst>
      <p:ext uri="{BB962C8B-B14F-4D97-AF65-F5344CB8AC3E}">
        <p14:creationId xmlns:p14="http://schemas.microsoft.com/office/powerpoint/2010/main" val="31687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F78F33-D871-C030-1319-5DEEF5D8984D}"/>
              </a:ext>
            </a:extLst>
          </p:cNvPr>
          <p:cNvPicPr>
            <a:picLocks noChangeAspect="1"/>
          </p:cNvPicPr>
          <p:nvPr/>
        </p:nvPicPr>
        <p:blipFill>
          <a:blip r:embed="rId2"/>
          <a:stretch>
            <a:fillRect/>
          </a:stretch>
        </p:blipFill>
        <p:spPr>
          <a:xfrm>
            <a:off x="1950493" y="1233063"/>
            <a:ext cx="5243014" cy="5401524"/>
          </a:xfrm>
          <a:prstGeom prst="rect">
            <a:avLst/>
          </a:prstGeom>
        </p:spPr>
      </p:pic>
    </p:spTree>
    <p:extLst>
      <p:ext uri="{BB962C8B-B14F-4D97-AF65-F5344CB8AC3E}">
        <p14:creationId xmlns:p14="http://schemas.microsoft.com/office/powerpoint/2010/main" val="259629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395286" y="925677"/>
            <a:ext cx="8353425" cy="571989"/>
          </a:xfrm>
        </p:spPr>
        <p:txBody>
          <a:bodyPr>
            <a:noAutofit/>
          </a:bodyPr>
          <a:lstStyle/>
          <a:p>
            <a:r>
              <a:rPr lang="en-US" sz="1800" b="1" dirty="0"/>
              <a:t>Comparison Chart: Advance Directives</a:t>
            </a:r>
          </a:p>
        </p:txBody>
      </p:sp>
      <p:pic>
        <p:nvPicPr>
          <p:cNvPr id="6" name="Picture 5">
            <a:extLst>
              <a:ext uri="{FF2B5EF4-FFF2-40B4-BE49-F238E27FC236}">
                <a16:creationId xmlns:a16="http://schemas.microsoft.com/office/drawing/2014/main" id="{361B1694-9095-67A9-E7F1-366C174CB528}"/>
              </a:ext>
            </a:extLst>
          </p:cNvPr>
          <p:cNvPicPr>
            <a:picLocks noChangeAspect="1"/>
          </p:cNvPicPr>
          <p:nvPr/>
        </p:nvPicPr>
        <p:blipFill>
          <a:blip r:embed="rId2"/>
          <a:stretch>
            <a:fillRect/>
          </a:stretch>
        </p:blipFill>
        <p:spPr>
          <a:xfrm>
            <a:off x="151169" y="1335976"/>
            <a:ext cx="8841658" cy="5220929"/>
          </a:xfrm>
          <a:prstGeom prst="rect">
            <a:avLst/>
          </a:prstGeom>
        </p:spPr>
      </p:pic>
      <p:pic>
        <p:nvPicPr>
          <p:cNvPr id="3" name="Picture 2">
            <a:extLst>
              <a:ext uri="{FF2B5EF4-FFF2-40B4-BE49-F238E27FC236}">
                <a16:creationId xmlns:a16="http://schemas.microsoft.com/office/drawing/2014/main" id="{D807D212-CBBA-4BF5-A3DF-C84668197546}"/>
              </a:ext>
            </a:extLst>
          </p:cNvPr>
          <p:cNvPicPr>
            <a:picLocks noChangeAspect="1"/>
          </p:cNvPicPr>
          <p:nvPr/>
        </p:nvPicPr>
        <p:blipFill>
          <a:blip r:embed="rId3"/>
          <a:stretch>
            <a:fillRect/>
          </a:stretch>
        </p:blipFill>
        <p:spPr>
          <a:xfrm>
            <a:off x="228601" y="6336030"/>
            <a:ext cx="1700739" cy="441750"/>
          </a:xfrm>
          <a:prstGeom prst="rect">
            <a:avLst/>
          </a:prstGeom>
        </p:spPr>
      </p:pic>
    </p:spTree>
    <p:extLst>
      <p:ext uri="{BB962C8B-B14F-4D97-AF65-F5344CB8AC3E}">
        <p14:creationId xmlns:p14="http://schemas.microsoft.com/office/powerpoint/2010/main" val="29764425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ey-Gradient-16_9" id="{FDDA2E40-4A91-AB43-844A-1FFA6719FEA7}" vid="{B8D78723-EBB9-A842-AAAA-E9A2CF1A7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F8B2504BEB97429C980A17DE1267A4" ma:contentTypeVersion="11" ma:contentTypeDescription="Create a new document." ma:contentTypeScope="" ma:versionID="3a5a46c6ef493afae3c3a15ee2691f3b">
  <xsd:schema xmlns:xsd="http://www.w3.org/2001/XMLSchema" xmlns:xs="http://www.w3.org/2001/XMLSchema" xmlns:p="http://schemas.microsoft.com/office/2006/metadata/properties" xmlns:ns1="http://schemas.microsoft.com/sharepoint/v3" xmlns:ns2="b70d0f4b-a080-4f03-96af-5232a8e73a4d" xmlns:ns3="1d99abcf-925a-4764-9cfd-00026d943f89" targetNamespace="http://schemas.microsoft.com/office/2006/metadata/properties" ma:root="true" ma:fieldsID="9b9ccd54edeee0ddc94e6639ab9f8305" ns1:_="" ns2:_="" ns3:_="">
    <xsd:import namespace="http://schemas.microsoft.com/sharepoint/v3"/>
    <xsd:import namespace="b70d0f4b-a080-4f03-96af-5232a8e73a4d"/>
    <xsd:import namespace="1d99abcf-925a-4764-9cfd-00026d943f8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0d0f4b-a080-4f03-96af-5232a8e73a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99abcf-925a-4764-9cfd-00026d943f8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195ee91-d913-4478-891c-883c04dd74d5}" ma:internalName="TaxCatchAll" ma:showField="CatchAllData" ma:web="1d99abcf-925a-4764-9cfd-00026d943f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lcf76f155ced4ddcb4097134ff3c332f xmlns="b70d0f4b-a080-4f03-96af-5232a8e73a4d">
      <Terms xmlns="http://schemas.microsoft.com/office/infopath/2007/PartnerControls"/>
    </lcf76f155ced4ddcb4097134ff3c332f>
    <PublishingStartDate xmlns="http://schemas.microsoft.com/sharepoint/v3" xsi:nil="true"/>
    <TaxCatchAll xmlns="1d99abcf-925a-4764-9cfd-00026d943f89" xsi:nil="true"/>
  </documentManagement>
</p:properties>
</file>

<file path=customXml/itemProps1.xml><?xml version="1.0" encoding="utf-8"?>
<ds:datastoreItem xmlns:ds="http://schemas.openxmlformats.org/officeDocument/2006/customXml" ds:itemID="{48CA0DCF-7406-4FBF-9AA3-299B2057327E}">
  <ds:schemaRefs>
    <ds:schemaRef ds:uri="http://schemas.microsoft.com/sharepoint/v3/contenttype/forms"/>
  </ds:schemaRefs>
</ds:datastoreItem>
</file>

<file path=customXml/itemProps2.xml><?xml version="1.0" encoding="utf-8"?>
<ds:datastoreItem xmlns:ds="http://schemas.openxmlformats.org/officeDocument/2006/customXml" ds:itemID="{AB212DC5-0B5B-4A84-A930-4FB4A9054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0d0f4b-a080-4f03-96af-5232a8e73a4d"/>
    <ds:schemaRef ds:uri="1d99abcf-925a-4764-9cfd-00026d943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D2DC53-F325-42BB-A10A-9C2E1146B006}">
  <ds:schemaRefs>
    <ds:schemaRef ds:uri="http://schemas.microsoft.com/office/2006/metadata/properties"/>
    <ds:schemaRef ds:uri="http://schemas.microsoft.com/office/infopath/2007/PartnerControls"/>
    <ds:schemaRef ds:uri="http://schemas.microsoft.com/sharepoint/v3"/>
    <ds:schemaRef ds:uri="b70d0f4b-a080-4f03-96af-5232a8e73a4d"/>
    <ds:schemaRef ds:uri="1d99abcf-925a-4764-9cfd-00026d943f89"/>
  </ds:schemaRefs>
</ds:datastoreItem>
</file>

<file path=docProps/app.xml><?xml version="1.0" encoding="utf-8"?>
<Properties xmlns="http://schemas.openxmlformats.org/officeDocument/2006/extended-properties" xmlns:vt="http://schemas.openxmlformats.org/officeDocument/2006/docPropsVTypes">
  <Template>Grey-Gradient-4_3 (2)</Template>
  <TotalTime>62</TotalTime>
  <Words>1744</Words>
  <Application>Microsoft Office PowerPoint</Application>
  <PresentationFormat>On-screen Show (4:3)</PresentationFormat>
  <Paragraphs>106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Open Sans</vt:lpstr>
      <vt:lpstr>1_Office Theme</vt:lpstr>
      <vt:lpstr>Planning for Peace of Mind:  A Workshop on Advance Care Planning  May 25, 2023 </vt:lpstr>
      <vt:lpstr>What is Advance Care Planning (ACP)?</vt:lpstr>
      <vt:lpstr>Did You Know…</vt:lpstr>
      <vt:lpstr>Did You Know…</vt:lpstr>
      <vt:lpstr>Did You Know…</vt:lpstr>
      <vt:lpstr>How Do I Begin The Conversations With My Family?</vt:lpstr>
      <vt:lpstr>How Do I Prepare For My Advance Care Planning?</vt:lpstr>
      <vt:lpstr>PowerPoint Presentation</vt:lpstr>
      <vt:lpstr>Comparison Chart: Advance Directives</vt:lpstr>
      <vt:lpstr>New Jersey Advance Directives</vt:lpstr>
      <vt:lpstr>Definitions:</vt:lpstr>
      <vt:lpstr>Frequently Asked Questions:</vt:lpstr>
      <vt:lpstr>Sample Advance Directive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Wallet Card</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Peace of Mind:  A Workshop on Advance Care Planning  May 25, 2023 </dc:title>
  <dc:creator>Jenny Louis-Charles</dc:creator>
  <cp:lastModifiedBy>Jenny Louis-Charles</cp:lastModifiedBy>
  <cp:revision>7</cp:revision>
  <dcterms:created xsi:type="dcterms:W3CDTF">2023-05-22T20:55:55Z</dcterms:created>
  <dcterms:modified xsi:type="dcterms:W3CDTF">2023-05-23T15:14:42Z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0x01010093F8B2504BEB97429C980A17DE1267A4</vt:lpwstr>
  </property>
</Properties>
</file>